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2" r:id="rId19"/>
    <p:sldId id="273" r:id="rId20"/>
    <p:sldId id="274" r:id="rId21"/>
    <p:sldId id="275" r:id="rId22"/>
    <p:sldId id="276" r:id="rId23"/>
    <p:sldId id="277" r:id="rId24"/>
    <p:sldId id="278" r:id="rId25"/>
    <p:sldId id="279" r:id="rId26"/>
    <p:sldId id="280" r:id="rId27"/>
    <p:sldId id="281" r:id="rId28"/>
  </p:sldIdLst>
  <p:sldSz cx="14630400" cy="8229600"/>
  <p:notesSz cx="8229600" cy="14630400"/>
  <p:embeddedFontLst>
    <p:embeddedFont>
      <p:font typeface="맑은 고딕" panose="020B0503020000020004" pitchFamily="50" charset="-127"/>
      <p:regular r:id="rId30"/>
      <p:bold r:id="rId31"/>
    </p:embeddedFont>
    <p:embeddedFont>
      <p:font typeface="Barlow" panose="00000500000000000000" pitchFamily="2" charset="0"/>
      <p:regular r:id="rId32"/>
      <p:bold r:id="rId33"/>
    </p:embeddedFon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Spline Sans Bold" pitchFamily="2" charset="0"/>
      <p:bold r:id="rId42"/>
    </p:embeddedFont>
    <p:embeddedFont>
      <p:font typeface="Spline Sans Light" pitchFamily="2" charset="0"/>
      <p:regular r:id="rId4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4" d="100"/>
          <a:sy n="94" d="100"/>
        </p:scale>
        <p:origin x="209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91741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402955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0.svg"/><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3.svg"/><Relationship Id="rId5" Type="http://schemas.openxmlformats.org/officeDocument/2006/relationships/image" Target="../media/image12.sv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sv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5.svg"/><Relationship Id="rId5" Type="http://schemas.openxmlformats.org/officeDocument/2006/relationships/image" Target="../media/image24.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0.png"/><Relationship Id="rId7" Type="http://schemas.openxmlformats.org/officeDocument/2006/relationships/image" Target="../media/image33.sv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32.svg"/><Relationship Id="rId5" Type="http://schemas.openxmlformats.org/officeDocument/2006/relationships/image" Target="../media/image31.svg"/><Relationship Id="rId4" Type="http://schemas.openxmlformats.org/officeDocument/2006/relationships/image" Target="../media/image8.png"/><Relationship Id="rId9" Type="http://schemas.openxmlformats.org/officeDocument/2006/relationships/image" Target="../media/image35.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0.sv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39.svg"/><Relationship Id="rId5" Type="http://schemas.openxmlformats.org/officeDocument/2006/relationships/image" Target="../media/image38.svg"/><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2255163"/>
            <a:ext cx="7381875" cy="1835944"/>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MSA 환경의 Spring Boot 로그 시퀀스 분석을 통한 자동화된 이상 탐지 시스템 연구</a:t>
            </a:r>
            <a:endParaRPr lang="en-US" sz="3850" dirty="0"/>
          </a:p>
        </p:txBody>
      </p:sp>
      <p:sp>
        <p:nvSpPr>
          <p:cNvPr id="4" name="Text 1"/>
          <p:cNvSpPr/>
          <p:nvPr/>
        </p:nvSpPr>
        <p:spPr>
          <a:xfrm>
            <a:off x="881063" y="4421505"/>
            <a:ext cx="73818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충북대학교 산업인공지능학과 석사과정</a:t>
            </a:r>
            <a:endParaRPr lang="en-US" sz="1700" dirty="0"/>
          </a:p>
        </p:txBody>
      </p:sp>
      <p:sp>
        <p:nvSpPr>
          <p:cNvPr id="5" name="Text 2"/>
          <p:cNvSpPr/>
          <p:nvPr/>
        </p:nvSpPr>
        <p:spPr>
          <a:xfrm>
            <a:off x="881063" y="5021699"/>
            <a:ext cx="73818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2025254011</a:t>
            </a:r>
            <a:endParaRPr lang="en-US" sz="1700" dirty="0"/>
          </a:p>
        </p:txBody>
      </p:sp>
      <p:sp>
        <p:nvSpPr>
          <p:cNvPr id="6" name="Text 3"/>
          <p:cNvSpPr/>
          <p:nvPr/>
        </p:nvSpPr>
        <p:spPr>
          <a:xfrm>
            <a:off x="881063" y="5621893"/>
            <a:ext cx="73818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발표자: 김완수</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81063" y="1588175"/>
            <a:ext cx="4941451"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Step 5. 벡터화 및 인코딩</a:t>
            </a:r>
            <a:endParaRPr lang="en-US" sz="3850" dirty="0"/>
          </a:p>
        </p:txBody>
      </p:sp>
      <p:sp>
        <p:nvSpPr>
          <p:cNvPr id="3" name="Text 1"/>
          <p:cNvSpPr/>
          <p:nvPr/>
        </p:nvSpPr>
        <p:spPr>
          <a:xfrm>
            <a:off x="881063" y="2288262"/>
            <a:ext cx="3441144" cy="367070"/>
          </a:xfrm>
          <a:prstGeom prst="rect">
            <a:avLst/>
          </a:prstGeom>
          <a:noFill/>
          <a:ln/>
        </p:spPr>
        <p:txBody>
          <a:bodyPr wrap="none" lIns="0" tIns="0" rIns="0" bIns="0" rtlCol="0" anchor="t"/>
          <a:lstStyle/>
          <a:p>
            <a:pPr marL="0" indent="0" algn="l">
              <a:lnSpc>
                <a:spcPts val="2850"/>
              </a:lnSpc>
              <a:buNone/>
            </a:pPr>
            <a:r>
              <a:rPr lang="en-US" sz="2300" b="1" dirty="0">
                <a:solidFill>
                  <a:srgbClr val="F0FCFF"/>
                </a:solidFill>
                <a:latin typeface="Spline Sans Bold" pitchFamily="34" charset="0"/>
                <a:ea typeface="Spline Sans Bold" pitchFamily="34" charset="-122"/>
                <a:cs typeface="Spline Sans Bold" pitchFamily="34" charset="-120"/>
              </a:rPr>
              <a:t>로그 템플릿의 수치 표현 방법</a:t>
            </a:r>
            <a:endParaRPr lang="en-US" sz="2300" dirty="0"/>
          </a:p>
        </p:txBody>
      </p:sp>
      <p:sp>
        <p:nvSpPr>
          <p:cNvPr id="4" name="Shape 2"/>
          <p:cNvSpPr/>
          <p:nvPr/>
        </p:nvSpPr>
        <p:spPr>
          <a:xfrm>
            <a:off x="881063" y="2985730"/>
            <a:ext cx="6324005" cy="3655695"/>
          </a:xfrm>
          <a:prstGeom prst="roundRect">
            <a:avLst>
              <a:gd name="adj" fmla="val 9039"/>
            </a:avLst>
          </a:prstGeom>
          <a:solidFill>
            <a:srgbClr val="0A081B"/>
          </a:solidFill>
          <a:ln w="22860">
            <a:solidFill>
              <a:srgbClr val="16FFBB"/>
            </a:solidFill>
            <a:prstDash val="solid"/>
          </a:ln>
        </p:spPr>
      </p:sp>
      <p:sp>
        <p:nvSpPr>
          <p:cNvPr id="5" name="Text 3"/>
          <p:cNvSpPr/>
          <p:nvPr/>
        </p:nvSpPr>
        <p:spPr>
          <a:xfrm>
            <a:off x="1124188" y="3228856"/>
            <a:ext cx="2781538"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DeepLog 방식: 인덱스 기반</a:t>
            </a:r>
            <a:endParaRPr lang="en-US" sz="1900" dirty="0"/>
          </a:p>
        </p:txBody>
      </p:sp>
      <p:sp>
        <p:nvSpPr>
          <p:cNvPr id="6" name="Text 4"/>
          <p:cNvSpPr/>
          <p:nvPr/>
        </p:nvSpPr>
        <p:spPr>
          <a:xfrm>
            <a:off x="1124188" y="3667006"/>
            <a:ext cx="5837753"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각 고유 로그 템플릿에 순차적인 정수 인덱스를 할당합니다. 예를 들어, "User * logged in"은 1, "Connection timeout"은 2와 같은 방식입니다.</a:t>
            </a:r>
            <a:endParaRPr lang="en-US" sz="1700" dirty="0"/>
          </a:p>
        </p:txBody>
      </p:sp>
      <p:sp>
        <p:nvSpPr>
          <p:cNvPr id="7" name="Text 5"/>
          <p:cNvSpPr/>
          <p:nvPr/>
        </p:nvSpPr>
        <p:spPr>
          <a:xfrm>
            <a:off x="1124188" y="4856440"/>
            <a:ext cx="5837753"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장점:</a:t>
            </a:r>
            <a:r>
              <a:rPr lang="en-US" sz="1700" dirty="0">
                <a:solidFill>
                  <a:srgbClr val="E0E4E6"/>
                </a:solidFill>
                <a:latin typeface="Barlow" pitchFamily="34" charset="0"/>
                <a:ea typeface="Barlow" pitchFamily="34" charset="-122"/>
                <a:cs typeface="Barlow" pitchFamily="34" charset="-120"/>
              </a:rPr>
              <a:t> 구현이 단순하고 처리 속도가 빠름</a:t>
            </a:r>
            <a:endParaRPr lang="en-US" sz="1700" dirty="0"/>
          </a:p>
        </p:txBody>
      </p:sp>
      <p:sp>
        <p:nvSpPr>
          <p:cNvPr id="8" name="Text 6"/>
          <p:cNvSpPr/>
          <p:nvPr/>
        </p:nvSpPr>
        <p:spPr>
          <a:xfrm>
            <a:off x="1124188" y="5341025"/>
            <a:ext cx="5837753" cy="105727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단점:</a:t>
            </a:r>
            <a:r>
              <a:rPr lang="en-US" sz="1700" dirty="0">
                <a:solidFill>
                  <a:srgbClr val="E0E4E6"/>
                </a:solidFill>
                <a:latin typeface="Barlow" pitchFamily="34" charset="0"/>
                <a:ea typeface="Barlow" pitchFamily="34" charset="-122"/>
                <a:cs typeface="Barlow" pitchFamily="34" charset="-120"/>
              </a:rPr>
              <a:t> 템플릿 간의 의미적 유사성을 전혀 고려하지 못함. "Connection failed"와 "Connection timeout"이 완전히 다른 숫자로 표현됨</a:t>
            </a:r>
            <a:endParaRPr lang="en-US" sz="1700" dirty="0"/>
          </a:p>
        </p:txBody>
      </p:sp>
      <p:sp>
        <p:nvSpPr>
          <p:cNvPr id="9" name="Shape 7"/>
          <p:cNvSpPr/>
          <p:nvPr/>
        </p:nvSpPr>
        <p:spPr>
          <a:xfrm>
            <a:off x="7425333" y="2985730"/>
            <a:ext cx="6324005" cy="3655695"/>
          </a:xfrm>
          <a:prstGeom prst="roundRect">
            <a:avLst>
              <a:gd name="adj" fmla="val 9039"/>
            </a:avLst>
          </a:prstGeom>
          <a:solidFill>
            <a:srgbClr val="0A081B"/>
          </a:solidFill>
          <a:ln w="22860">
            <a:solidFill>
              <a:srgbClr val="29DDDA"/>
            </a:solidFill>
            <a:prstDash val="solid"/>
          </a:ln>
        </p:spPr>
      </p:sp>
      <p:sp>
        <p:nvSpPr>
          <p:cNvPr id="10" name="Text 8"/>
          <p:cNvSpPr/>
          <p:nvPr/>
        </p:nvSpPr>
        <p:spPr>
          <a:xfrm>
            <a:off x="7668458" y="3228856"/>
            <a:ext cx="3475673"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LogAnomaly 방식: 의미 기반 벡터</a:t>
            </a:r>
            <a:endParaRPr lang="en-US" sz="1900" dirty="0"/>
          </a:p>
        </p:txBody>
      </p:sp>
      <p:sp>
        <p:nvSpPr>
          <p:cNvPr id="11" name="Text 9"/>
          <p:cNvSpPr/>
          <p:nvPr/>
        </p:nvSpPr>
        <p:spPr>
          <a:xfrm>
            <a:off x="7668458" y="3667006"/>
            <a:ext cx="5837753" cy="105727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TF-IDF (Term Frequency-Inverse Document Frequency)</a:t>
            </a:r>
            <a:r>
              <a:rPr lang="en-US" sz="1700" dirty="0">
                <a:solidFill>
                  <a:srgbClr val="E0E4E6"/>
                </a:solidFill>
                <a:latin typeface="Barlow" pitchFamily="34" charset="0"/>
                <a:ea typeface="Barlow" pitchFamily="34" charset="-122"/>
                <a:cs typeface="Barlow" pitchFamily="34" charset="-120"/>
              </a:rPr>
              <a:t>와 </a:t>
            </a:r>
            <a:r>
              <a:rPr lang="en-US" sz="1700" b="1" dirty="0">
                <a:solidFill>
                  <a:srgbClr val="E0E4E6"/>
                </a:solidFill>
                <a:latin typeface="Barlow" pitchFamily="34" charset="0"/>
                <a:ea typeface="Barlow" pitchFamily="34" charset="-122"/>
                <a:cs typeface="Barlow" pitchFamily="34" charset="-120"/>
              </a:rPr>
              <a:t>Template2Vec</a:t>
            </a:r>
            <a:r>
              <a:rPr lang="en-US" sz="1700" dirty="0">
                <a:solidFill>
                  <a:srgbClr val="E0E4E6"/>
                </a:solidFill>
                <a:latin typeface="Barlow" pitchFamily="34" charset="0"/>
                <a:ea typeface="Barlow" pitchFamily="34" charset="-122"/>
                <a:cs typeface="Barlow" pitchFamily="34" charset="-120"/>
              </a:rPr>
              <a:t>을 결합하여 각 로그 템플릿을 고차원 벡터 공간에 매핑합니다.</a:t>
            </a:r>
            <a:endParaRPr lang="en-US" sz="1700" dirty="0"/>
          </a:p>
        </p:txBody>
      </p:sp>
      <p:sp>
        <p:nvSpPr>
          <p:cNvPr id="12" name="Text 10"/>
          <p:cNvSpPr/>
          <p:nvPr/>
        </p:nvSpPr>
        <p:spPr>
          <a:xfrm>
            <a:off x="7668458" y="4856440"/>
            <a:ext cx="5837753" cy="704850"/>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장점:</a:t>
            </a:r>
            <a:r>
              <a:rPr lang="en-US" sz="1700" dirty="0">
                <a:solidFill>
                  <a:srgbClr val="E0E4E6"/>
                </a:solidFill>
                <a:latin typeface="Barlow" pitchFamily="34" charset="0"/>
                <a:ea typeface="Barlow" pitchFamily="34" charset="-122"/>
                <a:cs typeface="Barlow" pitchFamily="34" charset="-120"/>
              </a:rPr>
              <a:t> 의미적으로 유사한 템플릿들이 벡터 공간에서 가까이 위치하여, 모델이 유사 패턴을 일반화할 수 있음</a:t>
            </a:r>
            <a:endParaRPr lang="en-US" sz="1700" dirty="0"/>
          </a:p>
        </p:txBody>
      </p:sp>
      <p:sp>
        <p:nvSpPr>
          <p:cNvPr id="13" name="Text 11"/>
          <p:cNvSpPr/>
          <p:nvPr/>
        </p:nvSpPr>
        <p:spPr>
          <a:xfrm>
            <a:off x="7668458" y="5693450"/>
            <a:ext cx="5837753"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단점:</a:t>
            </a:r>
            <a:r>
              <a:rPr lang="en-US" sz="1700" dirty="0">
                <a:solidFill>
                  <a:srgbClr val="E0E4E6"/>
                </a:solidFill>
                <a:latin typeface="Barlow" pitchFamily="34" charset="0"/>
                <a:ea typeface="Barlow" pitchFamily="34" charset="-122"/>
                <a:cs typeface="Barlow" pitchFamily="34" charset="-120"/>
              </a:rPr>
              <a:t> 계산 복잡도가 높고, 추가적인 임베딩 학습 과정이 필요</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66368" y="320635"/>
            <a:ext cx="3080504" cy="323969"/>
          </a:xfrm>
          <a:prstGeom prst="rect">
            <a:avLst/>
          </a:prstGeom>
          <a:noFill/>
          <a:ln/>
        </p:spPr>
        <p:txBody>
          <a:bodyPr wrap="none" lIns="0" tIns="0" rIns="0" bIns="0" rtlCol="0" anchor="t"/>
          <a:lstStyle/>
          <a:p>
            <a:pPr marL="0" indent="0" algn="l">
              <a:lnSpc>
                <a:spcPts val="2550"/>
              </a:lnSpc>
              <a:buNone/>
            </a:pPr>
            <a:r>
              <a:rPr lang="en-US" sz="2000" b="1" dirty="0">
                <a:solidFill>
                  <a:srgbClr val="F0FCFF"/>
                </a:solidFill>
                <a:latin typeface="Spline Sans Bold" pitchFamily="34" charset="0"/>
                <a:ea typeface="Spline Sans Bold" pitchFamily="34" charset="-122"/>
                <a:cs typeface="Spline Sans Bold" pitchFamily="34" charset="-120"/>
              </a:rPr>
              <a:t>모델 후보군 비교 및 선정 과정</a:t>
            </a:r>
            <a:endParaRPr lang="en-US" sz="2000" dirty="0"/>
          </a:p>
        </p:txBody>
      </p:sp>
      <p:sp>
        <p:nvSpPr>
          <p:cNvPr id="3" name="Shape 1"/>
          <p:cNvSpPr/>
          <p:nvPr/>
        </p:nvSpPr>
        <p:spPr>
          <a:xfrm>
            <a:off x="466368" y="877729"/>
            <a:ext cx="13697664" cy="3149441"/>
          </a:xfrm>
          <a:prstGeom prst="roundRect">
            <a:avLst>
              <a:gd name="adj" fmla="val 5554"/>
            </a:avLst>
          </a:prstGeom>
          <a:noFill/>
          <a:ln w="7620">
            <a:solidFill>
              <a:srgbClr val="FFFFFF">
                <a:alpha val="24000"/>
              </a:srgbClr>
            </a:solidFill>
            <a:prstDash val="solid"/>
          </a:ln>
        </p:spPr>
      </p:sp>
      <p:sp>
        <p:nvSpPr>
          <p:cNvPr id="4" name="Shape 2"/>
          <p:cNvSpPr/>
          <p:nvPr/>
        </p:nvSpPr>
        <p:spPr>
          <a:xfrm>
            <a:off x="473988" y="885349"/>
            <a:ext cx="13682424" cy="341471"/>
          </a:xfrm>
          <a:prstGeom prst="rect">
            <a:avLst/>
          </a:prstGeom>
          <a:solidFill>
            <a:srgbClr val="FFFFFF">
              <a:alpha val="4000"/>
            </a:srgbClr>
          </a:solidFill>
          <a:ln/>
        </p:spPr>
      </p:sp>
      <p:sp>
        <p:nvSpPr>
          <p:cNvPr id="5" name="Text 3"/>
          <p:cNvSpPr/>
          <p:nvPr/>
        </p:nvSpPr>
        <p:spPr>
          <a:xfrm>
            <a:off x="591026" y="962858"/>
            <a:ext cx="2499479" cy="186452"/>
          </a:xfrm>
          <a:prstGeom prst="rect">
            <a:avLst/>
          </a:prstGeom>
          <a:noFill/>
          <a:ln/>
        </p:spPr>
        <p:txBody>
          <a:bodyPr wrap="none" lIns="0" tIns="0" rIns="0" bIns="0" rtlCol="0" anchor="t"/>
          <a:lstStyle/>
          <a:p>
            <a:pPr marL="0" indent="0" algn="l">
              <a:lnSpc>
                <a:spcPts val="1450"/>
              </a:lnSpc>
              <a:buNone/>
            </a:pPr>
            <a:r>
              <a:rPr lang="en-US" sz="900" b="1" dirty="0">
                <a:solidFill>
                  <a:srgbClr val="E0E4E6"/>
                </a:solidFill>
                <a:latin typeface="Barlow" pitchFamily="34" charset="0"/>
                <a:ea typeface="Barlow" pitchFamily="34" charset="-122"/>
                <a:cs typeface="Barlow" pitchFamily="34" charset="-120"/>
              </a:rPr>
              <a:t>알고리즘</a:t>
            </a:r>
            <a:endParaRPr lang="en-US" sz="900" dirty="0"/>
          </a:p>
        </p:txBody>
      </p:sp>
      <p:sp>
        <p:nvSpPr>
          <p:cNvPr id="6" name="Text 4"/>
          <p:cNvSpPr/>
          <p:nvPr/>
        </p:nvSpPr>
        <p:spPr>
          <a:xfrm>
            <a:off x="3331250" y="962858"/>
            <a:ext cx="1127403" cy="186452"/>
          </a:xfrm>
          <a:prstGeom prst="rect">
            <a:avLst/>
          </a:prstGeom>
          <a:noFill/>
          <a:ln/>
        </p:spPr>
        <p:txBody>
          <a:bodyPr wrap="none" lIns="0" tIns="0" rIns="0" bIns="0" rtlCol="0" anchor="t"/>
          <a:lstStyle/>
          <a:p>
            <a:pPr marL="0" indent="0" algn="l">
              <a:lnSpc>
                <a:spcPts val="1450"/>
              </a:lnSpc>
              <a:buNone/>
            </a:pPr>
            <a:r>
              <a:rPr lang="en-US" sz="900" b="1" dirty="0">
                <a:solidFill>
                  <a:srgbClr val="E0E4E6"/>
                </a:solidFill>
                <a:latin typeface="Barlow" pitchFamily="34" charset="0"/>
                <a:ea typeface="Barlow" pitchFamily="34" charset="-122"/>
                <a:cs typeface="Barlow" pitchFamily="34" charset="-120"/>
              </a:rPr>
              <a:t>논문 F1</a:t>
            </a:r>
            <a:endParaRPr lang="en-US" sz="900" dirty="0"/>
          </a:p>
        </p:txBody>
      </p:sp>
      <p:sp>
        <p:nvSpPr>
          <p:cNvPr id="7" name="Text 5"/>
          <p:cNvSpPr/>
          <p:nvPr/>
        </p:nvSpPr>
        <p:spPr>
          <a:xfrm>
            <a:off x="4699397" y="962858"/>
            <a:ext cx="1127403" cy="186452"/>
          </a:xfrm>
          <a:prstGeom prst="rect">
            <a:avLst/>
          </a:prstGeom>
          <a:noFill/>
          <a:ln/>
        </p:spPr>
        <p:txBody>
          <a:bodyPr wrap="none" lIns="0" tIns="0" rIns="0" bIns="0" rtlCol="0" anchor="t"/>
          <a:lstStyle/>
          <a:p>
            <a:pPr marL="0" indent="0" algn="l">
              <a:lnSpc>
                <a:spcPts val="1450"/>
              </a:lnSpc>
              <a:buNone/>
            </a:pPr>
            <a:r>
              <a:rPr lang="en-US" sz="900" b="1" dirty="0">
                <a:solidFill>
                  <a:srgbClr val="E0E4E6"/>
                </a:solidFill>
                <a:latin typeface="Barlow" pitchFamily="34" charset="0"/>
                <a:ea typeface="Barlow" pitchFamily="34" charset="-122"/>
                <a:cs typeface="Barlow" pitchFamily="34" charset="-120"/>
              </a:rPr>
              <a:t>실제 F1</a:t>
            </a:r>
            <a:endParaRPr lang="en-US" sz="900" dirty="0"/>
          </a:p>
        </p:txBody>
      </p:sp>
      <p:sp>
        <p:nvSpPr>
          <p:cNvPr id="8" name="Text 6"/>
          <p:cNvSpPr/>
          <p:nvPr/>
        </p:nvSpPr>
        <p:spPr>
          <a:xfrm>
            <a:off x="6067544" y="962858"/>
            <a:ext cx="1127403" cy="186452"/>
          </a:xfrm>
          <a:prstGeom prst="rect">
            <a:avLst/>
          </a:prstGeom>
          <a:noFill/>
          <a:ln/>
        </p:spPr>
        <p:txBody>
          <a:bodyPr wrap="none" lIns="0" tIns="0" rIns="0" bIns="0" rtlCol="0" anchor="t"/>
          <a:lstStyle/>
          <a:p>
            <a:pPr marL="0" indent="0" algn="l">
              <a:lnSpc>
                <a:spcPts val="1450"/>
              </a:lnSpc>
              <a:buNone/>
            </a:pPr>
            <a:r>
              <a:rPr lang="en-US" sz="900" b="1" dirty="0">
                <a:solidFill>
                  <a:srgbClr val="E0E4E6"/>
                </a:solidFill>
                <a:latin typeface="Barlow" pitchFamily="34" charset="0"/>
                <a:ea typeface="Barlow" pitchFamily="34" charset="-122"/>
                <a:cs typeface="Barlow" pitchFamily="34" charset="-120"/>
              </a:rPr>
              <a:t>차이</a:t>
            </a:r>
            <a:endParaRPr lang="en-US" sz="900" dirty="0"/>
          </a:p>
        </p:txBody>
      </p:sp>
      <p:sp>
        <p:nvSpPr>
          <p:cNvPr id="9" name="Text 7"/>
          <p:cNvSpPr/>
          <p:nvPr/>
        </p:nvSpPr>
        <p:spPr>
          <a:xfrm>
            <a:off x="7435691" y="962858"/>
            <a:ext cx="2495669" cy="186452"/>
          </a:xfrm>
          <a:prstGeom prst="rect">
            <a:avLst/>
          </a:prstGeom>
          <a:noFill/>
          <a:ln/>
        </p:spPr>
        <p:txBody>
          <a:bodyPr wrap="none" lIns="0" tIns="0" rIns="0" bIns="0" rtlCol="0" anchor="t"/>
          <a:lstStyle/>
          <a:p>
            <a:pPr marL="0" indent="0" algn="l">
              <a:lnSpc>
                <a:spcPts val="1450"/>
              </a:lnSpc>
              <a:buNone/>
            </a:pPr>
            <a:r>
              <a:rPr lang="en-US" sz="900" b="1" dirty="0">
                <a:solidFill>
                  <a:srgbClr val="E0E4E6"/>
                </a:solidFill>
                <a:latin typeface="Barlow" pitchFamily="34" charset="0"/>
                <a:ea typeface="Barlow" pitchFamily="34" charset="-122"/>
                <a:cs typeface="Barlow" pitchFamily="34" charset="-120"/>
              </a:rPr>
              <a:t>구현 상태</a:t>
            </a:r>
            <a:endParaRPr lang="en-US" sz="900" dirty="0"/>
          </a:p>
        </p:txBody>
      </p:sp>
      <p:sp>
        <p:nvSpPr>
          <p:cNvPr id="10" name="Text 8"/>
          <p:cNvSpPr/>
          <p:nvPr/>
        </p:nvSpPr>
        <p:spPr>
          <a:xfrm>
            <a:off x="10172105" y="962858"/>
            <a:ext cx="3867745" cy="186452"/>
          </a:xfrm>
          <a:prstGeom prst="rect">
            <a:avLst/>
          </a:prstGeom>
          <a:noFill/>
          <a:ln/>
        </p:spPr>
        <p:txBody>
          <a:bodyPr wrap="none" lIns="0" tIns="0" rIns="0" bIns="0" rtlCol="0" anchor="t"/>
          <a:lstStyle/>
          <a:p>
            <a:pPr marL="0" indent="0" algn="l">
              <a:lnSpc>
                <a:spcPts val="1450"/>
              </a:lnSpc>
              <a:buNone/>
            </a:pPr>
            <a:r>
              <a:rPr lang="en-US" sz="900" b="1" dirty="0">
                <a:solidFill>
                  <a:srgbClr val="E0E4E6"/>
                </a:solidFill>
                <a:latin typeface="Barlow" pitchFamily="34" charset="0"/>
                <a:ea typeface="Barlow" pitchFamily="34" charset="-122"/>
                <a:cs typeface="Barlow" pitchFamily="34" charset="-120"/>
              </a:rPr>
              <a:t>실무 적용</a:t>
            </a:r>
            <a:endParaRPr lang="en-US" sz="900" dirty="0"/>
          </a:p>
        </p:txBody>
      </p:sp>
      <p:sp>
        <p:nvSpPr>
          <p:cNvPr id="11" name="Shape 9"/>
          <p:cNvSpPr/>
          <p:nvPr/>
        </p:nvSpPr>
        <p:spPr>
          <a:xfrm>
            <a:off x="473988" y="1226820"/>
            <a:ext cx="13682424" cy="349091"/>
          </a:xfrm>
          <a:prstGeom prst="rect">
            <a:avLst/>
          </a:prstGeom>
          <a:solidFill>
            <a:srgbClr val="000000">
              <a:alpha val="4000"/>
            </a:srgbClr>
          </a:solidFill>
          <a:ln/>
        </p:spPr>
      </p:sp>
      <p:sp>
        <p:nvSpPr>
          <p:cNvPr id="12" name="Text 10"/>
          <p:cNvSpPr/>
          <p:nvPr/>
        </p:nvSpPr>
        <p:spPr>
          <a:xfrm>
            <a:off x="591026" y="1304330"/>
            <a:ext cx="2499479"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Decision Tree</a:t>
            </a:r>
            <a:endParaRPr lang="en-US" sz="900" dirty="0"/>
          </a:p>
        </p:txBody>
      </p:sp>
      <p:sp>
        <p:nvSpPr>
          <p:cNvPr id="13" name="Text 11"/>
          <p:cNvSpPr/>
          <p:nvPr/>
        </p:nvSpPr>
        <p:spPr>
          <a:xfrm>
            <a:off x="3331250" y="1304330"/>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0.998</a:t>
            </a:r>
            <a:endParaRPr lang="en-US" sz="900" dirty="0"/>
          </a:p>
        </p:txBody>
      </p:sp>
      <p:sp>
        <p:nvSpPr>
          <p:cNvPr id="14" name="Text 12"/>
          <p:cNvSpPr/>
          <p:nvPr/>
        </p:nvSpPr>
        <p:spPr>
          <a:xfrm>
            <a:off x="4699397" y="1304330"/>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a:t>
            </a:r>
            <a:endParaRPr lang="en-US" sz="900" dirty="0"/>
          </a:p>
        </p:txBody>
      </p:sp>
      <p:sp>
        <p:nvSpPr>
          <p:cNvPr id="15" name="Text 13"/>
          <p:cNvSpPr/>
          <p:nvPr/>
        </p:nvSpPr>
        <p:spPr>
          <a:xfrm>
            <a:off x="6067544" y="1304330"/>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a:t>
            </a:r>
            <a:endParaRPr lang="en-US" sz="900" dirty="0"/>
          </a:p>
        </p:txBody>
      </p:sp>
      <p:sp>
        <p:nvSpPr>
          <p:cNvPr id="16" name="Text 14"/>
          <p:cNvSpPr/>
          <p:nvPr/>
        </p:nvSpPr>
        <p:spPr>
          <a:xfrm>
            <a:off x="7435691" y="1304330"/>
            <a:ext cx="2495669"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미구현</a:t>
            </a:r>
            <a:endParaRPr lang="en-US" sz="900" dirty="0"/>
          </a:p>
        </p:txBody>
      </p:sp>
      <p:sp>
        <p:nvSpPr>
          <p:cNvPr id="17" name="Text 15"/>
          <p:cNvSpPr/>
          <p:nvPr/>
        </p:nvSpPr>
        <p:spPr>
          <a:xfrm>
            <a:off x="10172105" y="1304330"/>
            <a:ext cx="3867745"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라벨링 필요</a:t>
            </a:r>
            <a:endParaRPr lang="en-US" sz="900" dirty="0"/>
          </a:p>
        </p:txBody>
      </p:sp>
      <p:sp>
        <p:nvSpPr>
          <p:cNvPr id="18" name="Shape 16"/>
          <p:cNvSpPr/>
          <p:nvPr/>
        </p:nvSpPr>
        <p:spPr>
          <a:xfrm>
            <a:off x="473988" y="1575911"/>
            <a:ext cx="13682424" cy="349091"/>
          </a:xfrm>
          <a:prstGeom prst="rect">
            <a:avLst/>
          </a:prstGeom>
          <a:solidFill>
            <a:srgbClr val="FFFFFF">
              <a:alpha val="4000"/>
            </a:srgbClr>
          </a:solidFill>
          <a:ln/>
        </p:spPr>
      </p:sp>
      <p:sp>
        <p:nvSpPr>
          <p:cNvPr id="19" name="Text 17"/>
          <p:cNvSpPr/>
          <p:nvPr/>
        </p:nvSpPr>
        <p:spPr>
          <a:xfrm>
            <a:off x="591026" y="1653421"/>
            <a:ext cx="2499479"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LogRobust</a:t>
            </a:r>
            <a:endParaRPr lang="en-US" sz="900" dirty="0"/>
          </a:p>
        </p:txBody>
      </p:sp>
      <p:sp>
        <p:nvSpPr>
          <p:cNvPr id="20" name="Text 18"/>
          <p:cNvSpPr/>
          <p:nvPr/>
        </p:nvSpPr>
        <p:spPr>
          <a:xfrm>
            <a:off x="3331250" y="1653421"/>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0.99+</a:t>
            </a:r>
            <a:endParaRPr lang="en-US" sz="900" dirty="0"/>
          </a:p>
        </p:txBody>
      </p:sp>
      <p:sp>
        <p:nvSpPr>
          <p:cNvPr id="21" name="Text 19"/>
          <p:cNvSpPr/>
          <p:nvPr/>
        </p:nvSpPr>
        <p:spPr>
          <a:xfrm>
            <a:off x="4699397" y="1653421"/>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0.0000</a:t>
            </a:r>
            <a:endParaRPr lang="en-US" sz="900" dirty="0"/>
          </a:p>
        </p:txBody>
      </p:sp>
      <p:sp>
        <p:nvSpPr>
          <p:cNvPr id="22" name="Text 20"/>
          <p:cNvSpPr/>
          <p:nvPr/>
        </p:nvSpPr>
        <p:spPr>
          <a:xfrm>
            <a:off x="6067544" y="1653421"/>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-99%</a:t>
            </a:r>
            <a:endParaRPr lang="en-US" sz="900" dirty="0"/>
          </a:p>
        </p:txBody>
      </p:sp>
      <p:sp>
        <p:nvSpPr>
          <p:cNvPr id="23" name="Text 21"/>
          <p:cNvSpPr/>
          <p:nvPr/>
        </p:nvSpPr>
        <p:spPr>
          <a:xfrm>
            <a:off x="7435691" y="1653421"/>
            <a:ext cx="2495669"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구현</a:t>
            </a:r>
            <a:endParaRPr lang="en-US" sz="900" dirty="0"/>
          </a:p>
        </p:txBody>
      </p:sp>
      <p:sp>
        <p:nvSpPr>
          <p:cNvPr id="24" name="Text 22"/>
          <p:cNvSpPr/>
          <p:nvPr/>
        </p:nvSpPr>
        <p:spPr>
          <a:xfrm>
            <a:off x="10172105" y="1653421"/>
            <a:ext cx="3867745"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학습 실패</a:t>
            </a:r>
            <a:endParaRPr lang="en-US" sz="900" dirty="0"/>
          </a:p>
        </p:txBody>
      </p:sp>
      <p:sp>
        <p:nvSpPr>
          <p:cNvPr id="25" name="Shape 23"/>
          <p:cNvSpPr/>
          <p:nvPr/>
        </p:nvSpPr>
        <p:spPr>
          <a:xfrm>
            <a:off x="473988" y="1925003"/>
            <a:ext cx="13682424" cy="349091"/>
          </a:xfrm>
          <a:prstGeom prst="rect">
            <a:avLst/>
          </a:prstGeom>
          <a:solidFill>
            <a:srgbClr val="000000">
              <a:alpha val="4000"/>
            </a:srgbClr>
          </a:solidFill>
          <a:ln/>
        </p:spPr>
      </p:sp>
      <p:sp>
        <p:nvSpPr>
          <p:cNvPr id="26" name="Text 24"/>
          <p:cNvSpPr/>
          <p:nvPr/>
        </p:nvSpPr>
        <p:spPr>
          <a:xfrm>
            <a:off x="591026" y="2002512"/>
            <a:ext cx="2499479"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SVM</a:t>
            </a:r>
            <a:endParaRPr lang="en-US" sz="900" dirty="0"/>
          </a:p>
        </p:txBody>
      </p:sp>
      <p:sp>
        <p:nvSpPr>
          <p:cNvPr id="27" name="Text 25"/>
          <p:cNvSpPr/>
          <p:nvPr/>
        </p:nvSpPr>
        <p:spPr>
          <a:xfrm>
            <a:off x="3331250" y="2002512"/>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0.965</a:t>
            </a:r>
            <a:endParaRPr lang="en-US" sz="900" dirty="0"/>
          </a:p>
        </p:txBody>
      </p:sp>
      <p:sp>
        <p:nvSpPr>
          <p:cNvPr id="28" name="Text 26"/>
          <p:cNvSpPr/>
          <p:nvPr/>
        </p:nvSpPr>
        <p:spPr>
          <a:xfrm>
            <a:off x="4699397" y="2002512"/>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a:t>
            </a:r>
            <a:endParaRPr lang="en-US" sz="900" dirty="0"/>
          </a:p>
        </p:txBody>
      </p:sp>
      <p:sp>
        <p:nvSpPr>
          <p:cNvPr id="29" name="Text 27"/>
          <p:cNvSpPr/>
          <p:nvPr/>
        </p:nvSpPr>
        <p:spPr>
          <a:xfrm>
            <a:off x="6067544" y="2002512"/>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a:t>
            </a:r>
            <a:endParaRPr lang="en-US" sz="900" dirty="0"/>
          </a:p>
        </p:txBody>
      </p:sp>
      <p:sp>
        <p:nvSpPr>
          <p:cNvPr id="30" name="Text 28"/>
          <p:cNvSpPr/>
          <p:nvPr/>
        </p:nvSpPr>
        <p:spPr>
          <a:xfrm>
            <a:off x="7435691" y="2002512"/>
            <a:ext cx="2495669"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미구현</a:t>
            </a:r>
            <a:endParaRPr lang="en-US" sz="900" dirty="0"/>
          </a:p>
        </p:txBody>
      </p:sp>
      <p:sp>
        <p:nvSpPr>
          <p:cNvPr id="31" name="Text 29"/>
          <p:cNvSpPr/>
          <p:nvPr/>
        </p:nvSpPr>
        <p:spPr>
          <a:xfrm>
            <a:off x="10172105" y="2002512"/>
            <a:ext cx="3867745"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라벨링 필요</a:t>
            </a:r>
            <a:endParaRPr lang="en-US" sz="900" dirty="0"/>
          </a:p>
        </p:txBody>
      </p:sp>
      <p:sp>
        <p:nvSpPr>
          <p:cNvPr id="32" name="Shape 30"/>
          <p:cNvSpPr/>
          <p:nvPr/>
        </p:nvSpPr>
        <p:spPr>
          <a:xfrm>
            <a:off x="473988" y="2274094"/>
            <a:ext cx="13682424" cy="349091"/>
          </a:xfrm>
          <a:prstGeom prst="rect">
            <a:avLst/>
          </a:prstGeom>
          <a:solidFill>
            <a:srgbClr val="FFFFFF">
              <a:alpha val="4000"/>
            </a:srgbClr>
          </a:solidFill>
          <a:ln/>
        </p:spPr>
      </p:sp>
      <p:sp>
        <p:nvSpPr>
          <p:cNvPr id="33" name="Text 31"/>
          <p:cNvSpPr/>
          <p:nvPr/>
        </p:nvSpPr>
        <p:spPr>
          <a:xfrm>
            <a:off x="591026" y="2351603"/>
            <a:ext cx="2499479"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LogAnomaly</a:t>
            </a:r>
            <a:endParaRPr lang="en-US" sz="900" dirty="0"/>
          </a:p>
        </p:txBody>
      </p:sp>
      <p:sp>
        <p:nvSpPr>
          <p:cNvPr id="34" name="Text 32"/>
          <p:cNvSpPr/>
          <p:nvPr/>
        </p:nvSpPr>
        <p:spPr>
          <a:xfrm>
            <a:off x="3331250" y="2351603"/>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0.96~0.97</a:t>
            </a:r>
            <a:endParaRPr lang="en-US" sz="900" dirty="0"/>
          </a:p>
        </p:txBody>
      </p:sp>
      <p:sp>
        <p:nvSpPr>
          <p:cNvPr id="35" name="Text 33"/>
          <p:cNvSpPr/>
          <p:nvPr/>
        </p:nvSpPr>
        <p:spPr>
          <a:xfrm>
            <a:off x="4699397" y="2351603"/>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0.0613~0.0733</a:t>
            </a:r>
            <a:endParaRPr lang="en-US" sz="900" dirty="0"/>
          </a:p>
        </p:txBody>
      </p:sp>
      <p:sp>
        <p:nvSpPr>
          <p:cNvPr id="36" name="Text 34"/>
          <p:cNvSpPr/>
          <p:nvPr/>
        </p:nvSpPr>
        <p:spPr>
          <a:xfrm>
            <a:off x="6067544" y="2351603"/>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-90%</a:t>
            </a:r>
            <a:endParaRPr lang="en-US" sz="900" dirty="0"/>
          </a:p>
        </p:txBody>
      </p:sp>
      <p:sp>
        <p:nvSpPr>
          <p:cNvPr id="37" name="Text 35"/>
          <p:cNvSpPr/>
          <p:nvPr/>
        </p:nvSpPr>
        <p:spPr>
          <a:xfrm>
            <a:off x="7435691" y="2351603"/>
            <a:ext cx="2495669"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구현</a:t>
            </a:r>
            <a:endParaRPr lang="en-US" sz="900" dirty="0"/>
          </a:p>
        </p:txBody>
      </p:sp>
      <p:sp>
        <p:nvSpPr>
          <p:cNvPr id="38" name="Text 36"/>
          <p:cNvSpPr/>
          <p:nvPr/>
        </p:nvSpPr>
        <p:spPr>
          <a:xfrm>
            <a:off x="10172105" y="2351603"/>
            <a:ext cx="3867745"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실용 가능</a:t>
            </a:r>
            <a:endParaRPr lang="en-US" sz="900" dirty="0"/>
          </a:p>
        </p:txBody>
      </p:sp>
      <p:sp>
        <p:nvSpPr>
          <p:cNvPr id="39" name="Shape 37"/>
          <p:cNvSpPr/>
          <p:nvPr/>
        </p:nvSpPr>
        <p:spPr>
          <a:xfrm>
            <a:off x="473988" y="2623185"/>
            <a:ext cx="13682424" cy="349091"/>
          </a:xfrm>
          <a:prstGeom prst="rect">
            <a:avLst/>
          </a:prstGeom>
          <a:solidFill>
            <a:srgbClr val="000000">
              <a:alpha val="4000"/>
            </a:srgbClr>
          </a:solidFill>
          <a:ln/>
        </p:spPr>
      </p:sp>
      <p:sp>
        <p:nvSpPr>
          <p:cNvPr id="40" name="Text 38"/>
          <p:cNvSpPr/>
          <p:nvPr/>
        </p:nvSpPr>
        <p:spPr>
          <a:xfrm>
            <a:off x="591026" y="2700695"/>
            <a:ext cx="2499479"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DeepLog</a:t>
            </a:r>
            <a:endParaRPr lang="en-US" sz="900" dirty="0"/>
          </a:p>
        </p:txBody>
      </p:sp>
      <p:sp>
        <p:nvSpPr>
          <p:cNvPr id="41" name="Text 39"/>
          <p:cNvSpPr/>
          <p:nvPr/>
        </p:nvSpPr>
        <p:spPr>
          <a:xfrm>
            <a:off x="3331250" y="2700695"/>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0.96</a:t>
            </a:r>
            <a:endParaRPr lang="en-US" sz="900" dirty="0"/>
          </a:p>
        </p:txBody>
      </p:sp>
      <p:sp>
        <p:nvSpPr>
          <p:cNvPr id="42" name="Text 40"/>
          <p:cNvSpPr/>
          <p:nvPr/>
        </p:nvSpPr>
        <p:spPr>
          <a:xfrm>
            <a:off x="4699397" y="2700695"/>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0.1343</a:t>
            </a:r>
            <a:endParaRPr lang="en-US" sz="900" dirty="0"/>
          </a:p>
        </p:txBody>
      </p:sp>
      <p:sp>
        <p:nvSpPr>
          <p:cNvPr id="43" name="Text 41"/>
          <p:cNvSpPr/>
          <p:nvPr/>
        </p:nvSpPr>
        <p:spPr>
          <a:xfrm>
            <a:off x="6067544" y="2700695"/>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-86%</a:t>
            </a:r>
            <a:endParaRPr lang="en-US" sz="900" dirty="0"/>
          </a:p>
        </p:txBody>
      </p:sp>
      <p:sp>
        <p:nvSpPr>
          <p:cNvPr id="44" name="Text 42"/>
          <p:cNvSpPr/>
          <p:nvPr/>
        </p:nvSpPr>
        <p:spPr>
          <a:xfrm>
            <a:off x="7435691" y="2700695"/>
            <a:ext cx="2495669"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구현</a:t>
            </a:r>
            <a:endParaRPr lang="en-US" sz="900" dirty="0"/>
          </a:p>
        </p:txBody>
      </p:sp>
      <p:sp>
        <p:nvSpPr>
          <p:cNvPr id="45" name="Text 43"/>
          <p:cNvSpPr/>
          <p:nvPr/>
        </p:nvSpPr>
        <p:spPr>
          <a:xfrm>
            <a:off x="10172105" y="2700695"/>
            <a:ext cx="3867745"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과다 탐지</a:t>
            </a:r>
            <a:endParaRPr lang="en-US" sz="900" dirty="0"/>
          </a:p>
        </p:txBody>
      </p:sp>
      <p:sp>
        <p:nvSpPr>
          <p:cNvPr id="46" name="Shape 44"/>
          <p:cNvSpPr/>
          <p:nvPr/>
        </p:nvSpPr>
        <p:spPr>
          <a:xfrm>
            <a:off x="473988" y="2972276"/>
            <a:ext cx="13682424" cy="349091"/>
          </a:xfrm>
          <a:prstGeom prst="rect">
            <a:avLst/>
          </a:prstGeom>
          <a:solidFill>
            <a:srgbClr val="FFFFFF">
              <a:alpha val="4000"/>
            </a:srgbClr>
          </a:solidFill>
          <a:ln/>
        </p:spPr>
      </p:sp>
      <p:sp>
        <p:nvSpPr>
          <p:cNvPr id="47" name="Text 45"/>
          <p:cNvSpPr/>
          <p:nvPr/>
        </p:nvSpPr>
        <p:spPr>
          <a:xfrm>
            <a:off x="591026" y="3049786"/>
            <a:ext cx="2499479"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Invariants Mining</a:t>
            </a:r>
            <a:endParaRPr lang="en-US" sz="900" dirty="0"/>
          </a:p>
        </p:txBody>
      </p:sp>
      <p:sp>
        <p:nvSpPr>
          <p:cNvPr id="48" name="Text 46"/>
          <p:cNvSpPr/>
          <p:nvPr/>
        </p:nvSpPr>
        <p:spPr>
          <a:xfrm>
            <a:off x="3331250" y="3049786"/>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0.915</a:t>
            </a:r>
            <a:endParaRPr lang="en-US" sz="900" dirty="0"/>
          </a:p>
        </p:txBody>
      </p:sp>
      <p:sp>
        <p:nvSpPr>
          <p:cNvPr id="49" name="Text 47"/>
          <p:cNvSpPr/>
          <p:nvPr/>
        </p:nvSpPr>
        <p:spPr>
          <a:xfrm>
            <a:off x="4699397" y="3049786"/>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a:t>
            </a:r>
            <a:endParaRPr lang="en-US" sz="900" dirty="0"/>
          </a:p>
        </p:txBody>
      </p:sp>
      <p:sp>
        <p:nvSpPr>
          <p:cNvPr id="50" name="Text 48"/>
          <p:cNvSpPr/>
          <p:nvPr/>
        </p:nvSpPr>
        <p:spPr>
          <a:xfrm>
            <a:off x="6067544" y="3049786"/>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a:t>
            </a:r>
            <a:endParaRPr lang="en-US" sz="900" dirty="0"/>
          </a:p>
        </p:txBody>
      </p:sp>
      <p:sp>
        <p:nvSpPr>
          <p:cNvPr id="51" name="Text 49"/>
          <p:cNvSpPr/>
          <p:nvPr/>
        </p:nvSpPr>
        <p:spPr>
          <a:xfrm>
            <a:off x="7435691" y="3049786"/>
            <a:ext cx="2495669"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미구현</a:t>
            </a:r>
            <a:endParaRPr lang="en-US" sz="900" dirty="0"/>
          </a:p>
        </p:txBody>
      </p:sp>
      <p:sp>
        <p:nvSpPr>
          <p:cNvPr id="52" name="Text 50"/>
          <p:cNvSpPr/>
          <p:nvPr/>
        </p:nvSpPr>
        <p:spPr>
          <a:xfrm>
            <a:off x="10172105" y="3049786"/>
            <a:ext cx="3867745"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구현 복잡</a:t>
            </a:r>
            <a:endParaRPr lang="en-US" sz="900" dirty="0"/>
          </a:p>
        </p:txBody>
      </p:sp>
      <p:sp>
        <p:nvSpPr>
          <p:cNvPr id="53" name="Shape 51"/>
          <p:cNvSpPr/>
          <p:nvPr/>
        </p:nvSpPr>
        <p:spPr>
          <a:xfrm>
            <a:off x="473988" y="3321368"/>
            <a:ext cx="13682424" cy="349091"/>
          </a:xfrm>
          <a:prstGeom prst="rect">
            <a:avLst/>
          </a:prstGeom>
          <a:solidFill>
            <a:srgbClr val="000000">
              <a:alpha val="4000"/>
            </a:srgbClr>
          </a:solidFill>
          <a:ln/>
        </p:spPr>
      </p:sp>
      <p:sp>
        <p:nvSpPr>
          <p:cNvPr id="54" name="Text 52"/>
          <p:cNvSpPr/>
          <p:nvPr/>
        </p:nvSpPr>
        <p:spPr>
          <a:xfrm>
            <a:off x="591026" y="3398877"/>
            <a:ext cx="2499479"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Isolation Forest</a:t>
            </a:r>
            <a:endParaRPr lang="en-US" sz="900" dirty="0"/>
          </a:p>
        </p:txBody>
      </p:sp>
      <p:sp>
        <p:nvSpPr>
          <p:cNvPr id="55" name="Text 53"/>
          <p:cNvSpPr/>
          <p:nvPr/>
        </p:nvSpPr>
        <p:spPr>
          <a:xfrm>
            <a:off x="3331250" y="3398877"/>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0.802</a:t>
            </a:r>
            <a:endParaRPr lang="en-US" sz="900" dirty="0"/>
          </a:p>
        </p:txBody>
      </p:sp>
      <p:sp>
        <p:nvSpPr>
          <p:cNvPr id="56" name="Text 54"/>
          <p:cNvSpPr/>
          <p:nvPr/>
        </p:nvSpPr>
        <p:spPr>
          <a:xfrm>
            <a:off x="4699397" y="3398877"/>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a:t>
            </a:r>
            <a:endParaRPr lang="en-US" sz="900" dirty="0"/>
          </a:p>
        </p:txBody>
      </p:sp>
      <p:sp>
        <p:nvSpPr>
          <p:cNvPr id="57" name="Text 55"/>
          <p:cNvSpPr/>
          <p:nvPr/>
        </p:nvSpPr>
        <p:spPr>
          <a:xfrm>
            <a:off x="6067544" y="3398877"/>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a:t>
            </a:r>
            <a:endParaRPr lang="en-US" sz="900" dirty="0"/>
          </a:p>
        </p:txBody>
      </p:sp>
      <p:sp>
        <p:nvSpPr>
          <p:cNvPr id="58" name="Text 56"/>
          <p:cNvSpPr/>
          <p:nvPr/>
        </p:nvSpPr>
        <p:spPr>
          <a:xfrm>
            <a:off x="7435691" y="3398877"/>
            <a:ext cx="2495669"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미구현</a:t>
            </a:r>
            <a:endParaRPr lang="en-US" sz="900" dirty="0"/>
          </a:p>
        </p:txBody>
      </p:sp>
      <p:sp>
        <p:nvSpPr>
          <p:cNvPr id="59" name="Text 57"/>
          <p:cNvSpPr/>
          <p:nvPr/>
        </p:nvSpPr>
        <p:spPr>
          <a:xfrm>
            <a:off x="10172105" y="3398877"/>
            <a:ext cx="3867745"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기본 ML</a:t>
            </a:r>
            <a:endParaRPr lang="en-US" sz="900" dirty="0"/>
          </a:p>
        </p:txBody>
      </p:sp>
      <p:sp>
        <p:nvSpPr>
          <p:cNvPr id="60" name="Shape 58"/>
          <p:cNvSpPr/>
          <p:nvPr/>
        </p:nvSpPr>
        <p:spPr>
          <a:xfrm>
            <a:off x="473988" y="3670459"/>
            <a:ext cx="13682424" cy="349091"/>
          </a:xfrm>
          <a:prstGeom prst="rect">
            <a:avLst/>
          </a:prstGeom>
          <a:solidFill>
            <a:srgbClr val="FFFFFF">
              <a:alpha val="4000"/>
            </a:srgbClr>
          </a:solidFill>
          <a:ln/>
        </p:spPr>
      </p:sp>
      <p:sp>
        <p:nvSpPr>
          <p:cNvPr id="61" name="Text 59"/>
          <p:cNvSpPr/>
          <p:nvPr/>
        </p:nvSpPr>
        <p:spPr>
          <a:xfrm>
            <a:off x="591026" y="3747968"/>
            <a:ext cx="2499479"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PCA</a:t>
            </a:r>
            <a:endParaRPr lang="en-US" sz="900" dirty="0"/>
          </a:p>
        </p:txBody>
      </p:sp>
      <p:sp>
        <p:nvSpPr>
          <p:cNvPr id="62" name="Text 60"/>
          <p:cNvSpPr/>
          <p:nvPr/>
        </p:nvSpPr>
        <p:spPr>
          <a:xfrm>
            <a:off x="3331250" y="3747968"/>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0.769</a:t>
            </a:r>
            <a:endParaRPr lang="en-US" sz="900" dirty="0"/>
          </a:p>
        </p:txBody>
      </p:sp>
      <p:sp>
        <p:nvSpPr>
          <p:cNvPr id="63" name="Text 61"/>
          <p:cNvSpPr/>
          <p:nvPr/>
        </p:nvSpPr>
        <p:spPr>
          <a:xfrm>
            <a:off x="4699397" y="3747968"/>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a:t>
            </a:r>
            <a:endParaRPr lang="en-US" sz="900" dirty="0"/>
          </a:p>
        </p:txBody>
      </p:sp>
      <p:sp>
        <p:nvSpPr>
          <p:cNvPr id="64" name="Text 62"/>
          <p:cNvSpPr/>
          <p:nvPr/>
        </p:nvSpPr>
        <p:spPr>
          <a:xfrm>
            <a:off x="6067544" y="3747968"/>
            <a:ext cx="1127403" cy="186452"/>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a:t>
            </a:r>
            <a:endParaRPr lang="en-US" sz="900" dirty="0"/>
          </a:p>
        </p:txBody>
      </p:sp>
      <p:sp>
        <p:nvSpPr>
          <p:cNvPr id="65" name="Text 63"/>
          <p:cNvSpPr/>
          <p:nvPr/>
        </p:nvSpPr>
        <p:spPr>
          <a:xfrm>
            <a:off x="7435691" y="3747968"/>
            <a:ext cx="2495669"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미구현</a:t>
            </a:r>
            <a:endParaRPr lang="en-US" sz="900" dirty="0"/>
          </a:p>
        </p:txBody>
      </p:sp>
      <p:sp>
        <p:nvSpPr>
          <p:cNvPr id="66" name="Text 64"/>
          <p:cNvSpPr/>
          <p:nvPr/>
        </p:nvSpPr>
        <p:spPr>
          <a:xfrm>
            <a:off x="10172105" y="3747968"/>
            <a:ext cx="3867745" cy="194072"/>
          </a:xfrm>
          <a:prstGeom prst="rect">
            <a:avLst/>
          </a:prstGeom>
          <a:noFill/>
          <a:ln/>
        </p:spPr>
        <p:txBody>
          <a:bodyPr wrap="none" lIns="0" tIns="0" rIns="0" bIns="0" rtlCol="0" anchor="t"/>
          <a:lstStyle/>
          <a:p>
            <a:pPr marL="0" indent="0" algn="l">
              <a:lnSpc>
                <a:spcPts val="1450"/>
              </a:lnSpc>
              <a:buNone/>
            </a:pPr>
            <a:r>
              <a:rPr lang="en-US" sz="900" dirty="0">
                <a:solidFill>
                  <a:srgbClr val="000000"/>
                </a:solidFill>
                <a:latin typeface="Barlow" pitchFamily="34" charset="0"/>
                <a:ea typeface="Barlow" pitchFamily="34" charset="-122"/>
                <a:cs typeface="Barlow" pitchFamily="34" charset="-120"/>
              </a:rPr>
              <a:t>⚠️</a:t>
            </a:r>
            <a:r>
              <a:rPr lang="en-US" sz="900" dirty="0">
                <a:solidFill>
                  <a:srgbClr val="E0E4E6"/>
                </a:solidFill>
                <a:latin typeface="Barlow" pitchFamily="34" charset="0"/>
                <a:ea typeface="Barlow" pitchFamily="34" charset="-122"/>
                <a:cs typeface="Barlow" pitchFamily="34" charset="-120"/>
              </a:rPr>
              <a:t> 패턴 취약</a:t>
            </a:r>
            <a:endParaRPr lang="en-US" sz="900" dirty="0"/>
          </a:p>
        </p:txBody>
      </p:sp>
      <p:sp>
        <p:nvSpPr>
          <p:cNvPr id="67" name="Text 65"/>
          <p:cNvSpPr/>
          <p:nvPr/>
        </p:nvSpPr>
        <p:spPr>
          <a:xfrm>
            <a:off x="466368" y="4202073"/>
            <a:ext cx="1554837" cy="194310"/>
          </a:xfrm>
          <a:prstGeom prst="rect">
            <a:avLst/>
          </a:prstGeom>
          <a:noFill/>
          <a:ln/>
        </p:spPr>
        <p:txBody>
          <a:bodyPr wrap="none" lIns="0" tIns="0" rIns="0" bIns="0" rtlCol="0" anchor="t"/>
          <a:lstStyle/>
          <a:p>
            <a:pPr marL="0" indent="0" algn="l">
              <a:lnSpc>
                <a:spcPts val="1500"/>
              </a:lnSpc>
              <a:buNone/>
            </a:pPr>
            <a:r>
              <a:rPr lang="en-US" sz="1200" b="1" dirty="0">
                <a:solidFill>
                  <a:srgbClr val="F0FCFF"/>
                </a:solidFill>
                <a:latin typeface="Spline Sans Bold" pitchFamily="34" charset="0"/>
                <a:ea typeface="Spline Sans Bold" pitchFamily="34" charset="-122"/>
                <a:cs typeface="Spline Sans Bold" pitchFamily="34" charset="-120"/>
              </a:rPr>
              <a:t>최종 3개 모델 선정</a:t>
            </a:r>
            <a:endParaRPr lang="en-US" sz="1200" dirty="0"/>
          </a:p>
        </p:txBody>
      </p:sp>
      <p:sp>
        <p:nvSpPr>
          <p:cNvPr id="68" name="Text 66"/>
          <p:cNvSpPr/>
          <p:nvPr/>
        </p:nvSpPr>
        <p:spPr>
          <a:xfrm>
            <a:off x="466368" y="4442936"/>
            <a:ext cx="1295638" cy="161925"/>
          </a:xfrm>
          <a:prstGeom prst="rect">
            <a:avLst/>
          </a:prstGeom>
          <a:noFill/>
          <a:ln/>
        </p:spPr>
        <p:txBody>
          <a:bodyPr wrap="none" lIns="0" tIns="0" rIns="0" bIns="0" rtlCol="0" anchor="t"/>
          <a:lstStyle/>
          <a:p>
            <a:pPr marL="0" indent="0" algn="l">
              <a:lnSpc>
                <a:spcPts val="1250"/>
              </a:lnSpc>
              <a:buNone/>
            </a:pPr>
            <a:r>
              <a:rPr lang="en-US" sz="1000" b="1" dirty="0">
                <a:solidFill>
                  <a:srgbClr val="F0FCFF"/>
                </a:solidFill>
                <a:latin typeface="Spline Sans Bold" pitchFamily="34" charset="0"/>
                <a:ea typeface="Spline Sans Bold" pitchFamily="34" charset="-122"/>
                <a:cs typeface="Spline Sans Bold" pitchFamily="34" charset="-120"/>
              </a:rPr>
              <a:t>선정된 모델:</a:t>
            </a:r>
            <a:endParaRPr lang="en-US" sz="1000" dirty="0"/>
          </a:p>
        </p:txBody>
      </p:sp>
      <p:sp>
        <p:nvSpPr>
          <p:cNvPr id="69" name="Text 67"/>
          <p:cNvSpPr/>
          <p:nvPr/>
        </p:nvSpPr>
        <p:spPr>
          <a:xfrm>
            <a:off x="466368" y="4779764"/>
            <a:ext cx="13697664" cy="186452"/>
          </a:xfrm>
          <a:prstGeom prst="rect">
            <a:avLst/>
          </a:prstGeom>
          <a:noFill/>
          <a:ln/>
        </p:spPr>
        <p:txBody>
          <a:bodyPr wrap="none" lIns="0" tIns="0" rIns="0" bIns="0" rtlCol="0" anchor="t"/>
          <a:lstStyle/>
          <a:p>
            <a:pPr marL="342900" indent="-342900" algn="l">
              <a:lnSpc>
                <a:spcPts val="1450"/>
              </a:lnSpc>
              <a:buSzPct val="100000"/>
              <a:buChar char="•"/>
            </a:pPr>
            <a:r>
              <a:rPr lang="en-US" sz="900" b="1" dirty="0">
                <a:solidFill>
                  <a:srgbClr val="E0E4E6"/>
                </a:solidFill>
                <a:latin typeface="Barlow" pitchFamily="34" charset="0"/>
                <a:ea typeface="Barlow" pitchFamily="34" charset="-122"/>
                <a:cs typeface="Barlow" pitchFamily="34" charset="-120"/>
              </a:rPr>
              <a:t>LogAnomaly</a:t>
            </a:r>
            <a:r>
              <a:rPr lang="en-US" sz="900" dirty="0">
                <a:solidFill>
                  <a:srgbClr val="E0E4E6"/>
                </a:solidFill>
                <a:latin typeface="Barlow" pitchFamily="34" charset="0"/>
                <a:ea typeface="Barlow" pitchFamily="34" charset="-122"/>
                <a:cs typeface="Barlow" pitchFamily="34" charset="-120"/>
              </a:rPr>
              <a:t> - 비지도 학습, 실용 가능한 유일한 모델</a:t>
            </a:r>
            <a:endParaRPr lang="en-US" sz="900" dirty="0"/>
          </a:p>
        </p:txBody>
      </p:sp>
      <p:sp>
        <p:nvSpPr>
          <p:cNvPr id="70" name="Text 68"/>
          <p:cNvSpPr/>
          <p:nvPr/>
        </p:nvSpPr>
        <p:spPr>
          <a:xfrm>
            <a:off x="466368" y="5006935"/>
            <a:ext cx="13697664" cy="186452"/>
          </a:xfrm>
          <a:prstGeom prst="rect">
            <a:avLst/>
          </a:prstGeom>
          <a:noFill/>
          <a:ln/>
        </p:spPr>
        <p:txBody>
          <a:bodyPr wrap="none" lIns="0" tIns="0" rIns="0" bIns="0" rtlCol="0" anchor="t"/>
          <a:lstStyle/>
          <a:p>
            <a:pPr marL="342900" indent="-342900" algn="l">
              <a:lnSpc>
                <a:spcPts val="1450"/>
              </a:lnSpc>
              <a:buSzPct val="100000"/>
              <a:buChar char="•"/>
            </a:pPr>
            <a:r>
              <a:rPr lang="en-US" sz="900" b="1" dirty="0">
                <a:solidFill>
                  <a:srgbClr val="E0E4E6"/>
                </a:solidFill>
                <a:latin typeface="Barlow" pitchFamily="34" charset="0"/>
                <a:ea typeface="Barlow" pitchFamily="34" charset="-122"/>
                <a:cs typeface="Barlow" pitchFamily="34" charset="-120"/>
              </a:rPr>
              <a:t>DeepLog</a:t>
            </a:r>
            <a:r>
              <a:rPr lang="en-US" sz="900" dirty="0">
                <a:solidFill>
                  <a:srgbClr val="E0E4E6"/>
                </a:solidFill>
                <a:latin typeface="Barlow" pitchFamily="34" charset="0"/>
                <a:ea typeface="Barlow" pitchFamily="34" charset="-122"/>
                <a:cs typeface="Barlow" pitchFamily="34" charset="-120"/>
              </a:rPr>
              <a:t> - LSTM 기반 시퀀스 학습, 비교 대상</a:t>
            </a:r>
            <a:endParaRPr lang="en-US" sz="900" dirty="0"/>
          </a:p>
        </p:txBody>
      </p:sp>
      <p:sp>
        <p:nvSpPr>
          <p:cNvPr id="71" name="Text 69"/>
          <p:cNvSpPr/>
          <p:nvPr/>
        </p:nvSpPr>
        <p:spPr>
          <a:xfrm>
            <a:off x="466368" y="5234107"/>
            <a:ext cx="13697664" cy="186452"/>
          </a:xfrm>
          <a:prstGeom prst="rect">
            <a:avLst/>
          </a:prstGeom>
          <a:noFill/>
          <a:ln/>
        </p:spPr>
        <p:txBody>
          <a:bodyPr wrap="none" lIns="0" tIns="0" rIns="0" bIns="0" rtlCol="0" anchor="t"/>
          <a:lstStyle/>
          <a:p>
            <a:pPr marL="342900" indent="-342900" algn="l">
              <a:lnSpc>
                <a:spcPts val="1450"/>
              </a:lnSpc>
              <a:buSzPct val="100000"/>
              <a:buChar char="•"/>
            </a:pPr>
            <a:r>
              <a:rPr lang="en-US" sz="900" b="1" dirty="0">
                <a:solidFill>
                  <a:srgbClr val="E0E4E6"/>
                </a:solidFill>
                <a:latin typeface="Barlow" pitchFamily="34" charset="0"/>
                <a:ea typeface="Barlow" pitchFamily="34" charset="-122"/>
                <a:cs typeface="Barlow" pitchFamily="34" charset="-120"/>
              </a:rPr>
              <a:t>LogRobust</a:t>
            </a:r>
            <a:r>
              <a:rPr lang="en-US" sz="900" dirty="0">
                <a:solidFill>
                  <a:srgbClr val="E0E4E6"/>
                </a:solidFill>
                <a:latin typeface="Barlow" pitchFamily="34" charset="0"/>
                <a:ea typeface="Barlow" pitchFamily="34" charset="-122"/>
                <a:cs typeface="Barlow" pitchFamily="34" charset="-120"/>
              </a:rPr>
              <a:t> - 초기 후보였으나 제외</a:t>
            </a:r>
            <a:endParaRPr lang="en-US" sz="900" dirty="0"/>
          </a:p>
        </p:txBody>
      </p:sp>
      <p:sp>
        <p:nvSpPr>
          <p:cNvPr id="72" name="Text 70"/>
          <p:cNvSpPr/>
          <p:nvPr/>
        </p:nvSpPr>
        <p:spPr>
          <a:xfrm>
            <a:off x="466368" y="5595461"/>
            <a:ext cx="1295638" cy="161925"/>
          </a:xfrm>
          <a:prstGeom prst="rect">
            <a:avLst/>
          </a:prstGeom>
          <a:noFill/>
          <a:ln/>
        </p:spPr>
        <p:txBody>
          <a:bodyPr wrap="none" lIns="0" tIns="0" rIns="0" bIns="0" rtlCol="0" anchor="t"/>
          <a:lstStyle/>
          <a:p>
            <a:pPr marL="0" indent="0" algn="l">
              <a:lnSpc>
                <a:spcPts val="1250"/>
              </a:lnSpc>
              <a:buNone/>
            </a:pPr>
            <a:r>
              <a:rPr lang="en-US" sz="1000" b="1" dirty="0">
                <a:solidFill>
                  <a:srgbClr val="F0FCFF"/>
                </a:solidFill>
                <a:latin typeface="Spline Sans Bold" pitchFamily="34" charset="0"/>
                <a:ea typeface="Spline Sans Bold" pitchFamily="34" charset="-122"/>
                <a:cs typeface="Spline Sans Bold" pitchFamily="34" charset="-120"/>
              </a:rPr>
              <a:t>LogRobust 제외 사유:</a:t>
            </a:r>
            <a:endParaRPr lang="en-US" sz="1000" dirty="0"/>
          </a:p>
        </p:txBody>
      </p:sp>
      <p:sp>
        <p:nvSpPr>
          <p:cNvPr id="73" name="Text 71"/>
          <p:cNvSpPr/>
          <p:nvPr/>
        </p:nvSpPr>
        <p:spPr>
          <a:xfrm>
            <a:off x="466368" y="5932289"/>
            <a:ext cx="13697664" cy="186452"/>
          </a:xfrm>
          <a:prstGeom prst="rect">
            <a:avLst/>
          </a:prstGeom>
          <a:noFill/>
          <a:ln/>
        </p:spPr>
        <p:txBody>
          <a:bodyPr wrap="none" lIns="0" tIns="0" rIns="0" bIns="0" rtlCol="0" anchor="t"/>
          <a:lstStyle/>
          <a:p>
            <a:pPr marL="342900" indent="-342900" algn="l">
              <a:lnSpc>
                <a:spcPts val="1450"/>
              </a:lnSpc>
              <a:buSzPct val="100000"/>
              <a:buChar char="•"/>
            </a:pPr>
            <a:r>
              <a:rPr lang="en-US" sz="900" b="1" dirty="0">
                <a:solidFill>
                  <a:srgbClr val="E0E4E6"/>
                </a:solidFill>
                <a:latin typeface="Barlow" pitchFamily="34" charset="0"/>
                <a:ea typeface="Barlow" pitchFamily="34" charset="-122"/>
                <a:cs typeface="Barlow" pitchFamily="34" charset="-120"/>
              </a:rPr>
              <a:t>OutOfMemory 문제</a:t>
            </a:r>
            <a:r>
              <a:rPr lang="en-US" sz="900" dirty="0">
                <a:solidFill>
                  <a:srgbClr val="E0E4E6"/>
                </a:solidFill>
                <a:latin typeface="Barlow" pitchFamily="34" charset="0"/>
                <a:ea typeface="Barlow" pitchFamily="34" charset="-122"/>
                <a:cs typeface="Barlow" pitchFamily="34" charset="-120"/>
              </a:rPr>
              <a:t>: 50만 건 데이터셋 학습 중 메모리 부족으로 학습 실패</a:t>
            </a:r>
            <a:endParaRPr lang="en-US" sz="900" dirty="0"/>
          </a:p>
        </p:txBody>
      </p:sp>
      <p:sp>
        <p:nvSpPr>
          <p:cNvPr id="74" name="Text 72"/>
          <p:cNvSpPr/>
          <p:nvPr/>
        </p:nvSpPr>
        <p:spPr>
          <a:xfrm>
            <a:off x="466368" y="6159460"/>
            <a:ext cx="13697664" cy="186452"/>
          </a:xfrm>
          <a:prstGeom prst="rect">
            <a:avLst/>
          </a:prstGeom>
          <a:noFill/>
          <a:ln/>
        </p:spPr>
        <p:txBody>
          <a:bodyPr wrap="none" lIns="0" tIns="0" rIns="0" bIns="0" rtlCol="0" anchor="t"/>
          <a:lstStyle/>
          <a:p>
            <a:pPr marL="342900" indent="-342900" algn="l">
              <a:lnSpc>
                <a:spcPts val="1450"/>
              </a:lnSpc>
              <a:buSzPct val="100000"/>
              <a:buChar char="•"/>
            </a:pPr>
            <a:r>
              <a:rPr lang="en-US" sz="900" b="1" dirty="0">
                <a:solidFill>
                  <a:srgbClr val="E0E4E6"/>
                </a:solidFill>
                <a:latin typeface="Barlow" pitchFamily="34" charset="0"/>
                <a:ea typeface="Barlow" pitchFamily="34" charset="-122"/>
                <a:cs typeface="Barlow" pitchFamily="34" charset="-120"/>
              </a:rPr>
              <a:t>실제 F1 Score 0.0000</a:t>
            </a:r>
            <a:r>
              <a:rPr lang="en-US" sz="900" dirty="0">
                <a:solidFill>
                  <a:srgbClr val="E0E4E6"/>
                </a:solidFill>
                <a:latin typeface="Barlow" pitchFamily="34" charset="0"/>
                <a:ea typeface="Barlow" pitchFamily="34" charset="-122"/>
                <a:cs typeface="Barlow" pitchFamily="34" charset="-120"/>
              </a:rPr>
              <a:t>: 학습이 제대로 이루어지지 않아 실용성 없음</a:t>
            </a:r>
            <a:endParaRPr lang="en-US" sz="900" dirty="0"/>
          </a:p>
        </p:txBody>
      </p:sp>
      <p:sp>
        <p:nvSpPr>
          <p:cNvPr id="75" name="Text 73"/>
          <p:cNvSpPr/>
          <p:nvPr/>
        </p:nvSpPr>
        <p:spPr>
          <a:xfrm>
            <a:off x="466368" y="6386632"/>
            <a:ext cx="13697664" cy="186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0E4E6"/>
                </a:solidFill>
                <a:latin typeface="Barlow" pitchFamily="34" charset="0"/>
                <a:ea typeface="Barlow" pitchFamily="34" charset="-122"/>
                <a:cs typeface="Barlow" pitchFamily="34" charset="-120"/>
              </a:rPr>
              <a:t>논문에서는 0.99+ 성능을 보고했으나, 실제 구현 환경에서는 재현 불가</a:t>
            </a:r>
            <a:endParaRPr lang="en-US" sz="900" dirty="0"/>
          </a:p>
        </p:txBody>
      </p:sp>
      <p:sp>
        <p:nvSpPr>
          <p:cNvPr id="76" name="Text 74"/>
          <p:cNvSpPr/>
          <p:nvPr/>
        </p:nvSpPr>
        <p:spPr>
          <a:xfrm>
            <a:off x="466368" y="6747986"/>
            <a:ext cx="1295638" cy="161925"/>
          </a:xfrm>
          <a:prstGeom prst="rect">
            <a:avLst/>
          </a:prstGeom>
          <a:noFill/>
          <a:ln/>
        </p:spPr>
        <p:txBody>
          <a:bodyPr wrap="none" lIns="0" tIns="0" rIns="0" bIns="0" rtlCol="0" anchor="t"/>
          <a:lstStyle/>
          <a:p>
            <a:pPr marL="0" indent="0" algn="l">
              <a:lnSpc>
                <a:spcPts val="1250"/>
              </a:lnSpc>
              <a:buNone/>
            </a:pPr>
            <a:r>
              <a:rPr lang="en-US" sz="1000" b="1" dirty="0">
                <a:solidFill>
                  <a:srgbClr val="F0FCFF"/>
                </a:solidFill>
                <a:latin typeface="Spline Sans Bold" pitchFamily="34" charset="0"/>
                <a:ea typeface="Spline Sans Bold" pitchFamily="34" charset="-122"/>
                <a:cs typeface="Spline Sans Bold" pitchFamily="34" charset="-120"/>
              </a:rPr>
              <a:t>선정 기준:</a:t>
            </a:r>
            <a:endParaRPr lang="en-US" sz="1000" dirty="0"/>
          </a:p>
        </p:txBody>
      </p:sp>
      <p:sp>
        <p:nvSpPr>
          <p:cNvPr id="77" name="Text 75"/>
          <p:cNvSpPr/>
          <p:nvPr/>
        </p:nvSpPr>
        <p:spPr>
          <a:xfrm>
            <a:off x="466368" y="7084814"/>
            <a:ext cx="13697664" cy="186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0E4E6"/>
                </a:solidFill>
                <a:latin typeface="Barlow" pitchFamily="34" charset="0"/>
                <a:ea typeface="Barlow" pitchFamily="34" charset="-122"/>
                <a:cs typeface="Barlow" pitchFamily="34" charset="-120"/>
              </a:rPr>
              <a:t>비지도 학습 방식 (라벨링 불필요)</a:t>
            </a:r>
            <a:endParaRPr lang="en-US" sz="900" dirty="0"/>
          </a:p>
        </p:txBody>
      </p:sp>
      <p:sp>
        <p:nvSpPr>
          <p:cNvPr id="78" name="Text 76"/>
          <p:cNvSpPr/>
          <p:nvPr/>
        </p:nvSpPr>
        <p:spPr>
          <a:xfrm>
            <a:off x="466368" y="7311985"/>
            <a:ext cx="13697664" cy="186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0E4E6"/>
                </a:solidFill>
                <a:latin typeface="Barlow" pitchFamily="34" charset="0"/>
                <a:ea typeface="Barlow" pitchFamily="34" charset="-122"/>
                <a:cs typeface="Barlow" pitchFamily="34" charset="-120"/>
              </a:rPr>
              <a:t>실제 구현 및 학습 가능성</a:t>
            </a:r>
            <a:endParaRPr lang="en-US" sz="900" dirty="0"/>
          </a:p>
        </p:txBody>
      </p:sp>
      <p:sp>
        <p:nvSpPr>
          <p:cNvPr id="79" name="Text 77"/>
          <p:cNvSpPr/>
          <p:nvPr/>
        </p:nvSpPr>
        <p:spPr>
          <a:xfrm>
            <a:off x="466368" y="7539157"/>
            <a:ext cx="13697664" cy="186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0E4E6"/>
                </a:solidFill>
                <a:latin typeface="Barlow" pitchFamily="34" charset="0"/>
                <a:ea typeface="Barlow" pitchFamily="34" charset="-122"/>
                <a:cs typeface="Barlow" pitchFamily="34" charset="-120"/>
              </a:rPr>
              <a:t>50만 건 데이터셋에서 안정적 동작</a:t>
            </a:r>
            <a:endParaRPr lang="en-US" sz="900" dirty="0"/>
          </a:p>
        </p:txBody>
      </p:sp>
      <p:sp>
        <p:nvSpPr>
          <p:cNvPr id="80" name="Text 78"/>
          <p:cNvSpPr/>
          <p:nvPr/>
        </p:nvSpPr>
        <p:spPr>
          <a:xfrm>
            <a:off x="466368" y="7766328"/>
            <a:ext cx="13697664" cy="186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0E4E6"/>
                </a:solidFill>
                <a:latin typeface="Barlow" pitchFamily="34" charset="0"/>
                <a:ea typeface="Barlow" pitchFamily="34" charset="-122"/>
                <a:cs typeface="Barlow" pitchFamily="34" charset="-120"/>
              </a:rPr>
              <a:t>실무 환경 적용 가능성</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4385" y="706398"/>
            <a:ext cx="4413171" cy="551617"/>
          </a:xfrm>
          <a:prstGeom prst="rect">
            <a:avLst/>
          </a:prstGeom>
          <a:noFill/>
          <a:ln/>
        </p:spPr>
        <p:txBody>
          <a:bodyPr wrap="none" lIns="0" tIns="0" rIns="0" bIns="0" rtlCol="0" anchor="t"/>
          <a:lstStyle/>
          <a:p>
            <a:pPr marL="0" indent="0" algn="l">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비교 모델 소개</a:t>
            </a:r>
            <a:endParaRPr lang="en-US" sz="3450" dirty="0"/>
          </a:p>
        </p:txBody>
      </p:sp>
      <p:sp>
        <p:nvSpPr>
          <p:cNvPr id="4" name="Shape 1"/>
          <p:cNvSpPr/>
          <p:nvPr/>
        </p:nvSpPr>
        <p:spPr>
          <a:xfrm>
            <a:off x="794385" y="2077164"/>
            <a:ext cx="3535442" cy="4905018"/>
          </a:xfrm>
          <a:prstGeom prst="roundRect">
            <a:avLst>
              <a:gd name="adj" fmla="val 3104"/>
            </a:avLst>
          </a:prstGeom>
          <a:solidFill>
            <a:srgbClr val="0A081B">
              <a:alpha val="75000"/>
            </a:srgbClr>
          </a:solidFill>
          <a:ln/>
        </p:spPr>
      </p:sp>
      <p:sp>
        <p:nvSpPr>
          <p:cNvPr id="5" name="Shape 2"/>
          <p:cNvSpPr/>
          <p:nvPr/>
        </p:nvSpPr>
        <p:spPr>
          <a:xfrm>
            <a:off x="794385" y="2054304"/>
            <a:ext cx="3535442" cy="91440"/>
          </a:xfrm>
          <a:prstGeom prst="roundRect">
            <a:avLst>
              <a:gd name="adj" fmla="val 325782"/>
            </a:avLst>
          </a:prstGeom>
          <a:solidFill>
            <a:srgbClr val="16FFBB"/>
          </a:solidFill>
          <a:ln/>
        </p:spPr>
      </p:sp>
      <p:sp>
        <p:nvSpPr>
          <p:cNvPr id="6" name="Shape 3"/>
          <p:cNvSpPr/>
          <p:nvPr/>
        </p:nvSpPr>
        <p:spPr>
          <a:xfrm>
            <a:off x="2264212" y="1779270"/>
            <a:ext cx="595789" cy="595789"/>
          </a:xfrm>
          <a:prstGeom prst="roundRect">
            <a:avLst>
              <a:gd name="adj" fmla="val 153477"/>
            </a:avLst>
          </a:prstGeom>
          <a:solidFill>
            <a:srgbClr val="16FFBB"/>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42924" y="1957983"/>
            <a:ext cx="238244" cy="238244"/>
          </a:xfrm>
          <a:prstGeom prst="rect">
            <a:avLst/>
          </a:prstGeom>
        </p:spPr>
      </p:pic>
      <p:sp>
        <p:nvSpPr>
          <p:cNvPr id="8" name="Text 4"/>
          <p:cNvSpPr/>
          <p:nvPr/>
        </p:nvSpPr>
        <p:spPr>
          <a:xfrm>
            <a:off x="1015841" y="2573655"/>
            <a:ext cx="2206585" cy="275749"/>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DeepLog</a:t>
            </a:r>
            <a:endParaRPr lang="en-US" sz="1700" dirty="0"/>
          </a:p>
        </p:txBody>
      </p:sp>
      <p:sp>
        <p:nvSpPr>
          <p:cNvPr id="9" name="Text 5"/>
          <p:cNvSpPr/>
          <p:nvPr/>
        </p:nvSpPr>
        <p:spPr>
          <a:xfrm>
            <a:off x="1015841" y="3048000"/>
            <a:ext cx="3092529" cy="635318"/>
          </a:xfrm>
          <a:prstGeom prst="rect">
            <a:avLst/>
          </a:prstGeom>
          <a:noFill/>
          <a:ln/>
        </p:spPr>
        <p:txBody>
          <a:bodyPr wrap="squar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기반 아키텍처:</a:t>
            </a:r>
            <a:r>
              <a:rPr lang="en-US" sz="1550" dirty="0">
                <a:solidFill>
                  <a:srgbClr val="E0E4E6"/>
                </a:solidFill>
                <a:latin typeface="Barlow" pitchFamily="34" charset="0"/>
                <a:ea typeface="Barlow" pitchFamily="34" charset="-122"/>
                <a:cs typeface="Barlow" pitchFamily="34" charset="-120"/>
              </a:rPr>
              <a:t> LSTM (Long Short-Term Memory) 순환 신경망</a:t>
            </a:r>
            <a:endParaRPr lang="en-US" sz="1550" dirty="0"/>
          </a:p>
        </p:txBody>
      </p:sp>
      <p:sp>
        <p:nvSpPr>
          <p:cNvPr id="10" name="Text 6"/>
          <p:cNvSpPr/>
          <p:nvPr/>
        </p:nvSpPr>
        <p:spPr>
          <a:xfrm>
            <a:off x="1015841" y="3862030"/>
            <a:ext cx="3092529" cy="635318"/>
          </a:xfrm>
          <a:prstGeom prst="rect">
            <a:avLst/>
          </a:prstGeom>
          <a:noFill/>
          <a:ln/>
        </p:spPr>
        <p:txBody>
          <a:bodyPr wrap="squar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핵심 원리:</a:t>
            </a:r>
            <a:r>
              <a:rPr lang="en-US" sz="1550" dirty="0">
                <a:solidFill>
                  <a:srgbClr val="E0E4E6"/>
                </a:solidFill>
                <a:latin typeface="Barlow" pitchFamily="34" charset="0"/>
                <a:ea typeface="Barlow" pitchFamily="34" charset="-122"/>
                <a:cs typeface="Barlow" pitchFamily="34" charset="-120"/>
              </a:rPr>
              <a:t> "다음에 발생할 로그는 무엇인가?" (Next Token Prediction)</a:t>
            </a:r>
            <a:endParaRPr lang="en-US" sz="1550" dirty="0"/>
          </a:p>
        </p:txBody>
      </p:sp>
      <p:sp>
        <p:nvSpPr>
          <p:cNvPr id="11" name="Text 7"/>
          <p:cNvSpPr/>
          <p:nvPr/>
        </p:nvSpPr>
        <p:spPr>
          <a:xfrm>
            <a:off x="1015841" y="4676061"/>
            <a:ext cx="3092529" cy="1270635"/>
          </a:xfrm>
          <a:prstGeom prst="rect">
            <a:avLst/>
          </a:prstGeom>
          <a:noFill/>
          <a:ln/>
        </p:spPr>
        <p:txBody>
          <a:bodyPr wrap="squar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학습 방식:</a:t>
            </a:r>
            <a:r>
              <a:rPr lang="en-US" sz="1550" dirty="0">
                <a:solidFill>
                  <a:srgbClr val="E0E4E6"/>
                </a:solidFill>
                <a:latin typeface="Barlow" pitchFamily="34" charset="0"/>
                <a:ea typeface="Barlow" pitchFamily="34" charset="-122"/>
                <a:cs typeface="Barlow" pitchFamily="34" charset="-120"/>
              </a:rPr>
              <a:t> 정상 로그 시퀀스를 학습하여 다음 로그를 예측하고, 실제 발생한 로그가 예측 범위를 벗어나면 이상으로 판단</a:t>
            </a:r>
            <a:endParaRPr lang="en-US" sz="1550" dirty="0"/>
          </a:p>
        </p:txBody>
      </p:sp>
      <p:sp>
        <p:nvSpPr>
          <p:cNvPr id="12" name="Text 8"/>
          <p:cNvSpPr/>
          <p:nvPr/>
        </p:nvSpPr>
        <p:spPr>
          <a:xfrm>
            <a:off x="1015841" y="6125408"/>
            <a:ext cx="3092529" cy="635318"/>
          </a:xfrm>
          <a:prstGeom prst="rect">
            <a:avLst/>
          </a:prstGeom>
          <a:noFill/>
          <a:ln/>
        </p:spPr>
        <p:txBody>
          <a:bodyPr wrap="squar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특징:</a:t>
            </a:r>
            <a:r>
              <a:rPr lang="en-US" sz="1550" dirty="0">
                <a:solidFill>
                  <a:srgbClr val="E0E4E6"/>
                </a:solidFill>
                <a:latin typeface="Barlow" pitchFamily="34" charset="0"/>
                <a:ea typeface="Barlow" pitchFamily="34" charset="-122"/>
                <a:cs typeface="Barlow" pitchFamily="34" charset="-120"/>
              </a:rPr>
              <a:t> 시계열 패턴 학습에 강점, 순차적 의존성 포착</a:t>
            </a:r>
            <a:endParaRPr lang="en-US" sz="1550" dirty="0"/>
          </a:p>
        </p:txBody>
      </p:sp>
      <p:sp>
        <p:nvSpPr>
          <p:cNvPr id="13" name="Shape 9"/>
          <p:cNvSpPr/>
          <p:nvPr/>
        </p:nvSpPr>
        <p:spPr>
          <a:xfrm>
            <a:off x="4821793" y="2077164"/>
            <a:ext cx="3535442" cy="5222677"/>
          </a:xfrm>
          <a:prstGeom prst="roundRect">
            <a:avLst>
              <a:gd name="adj" fmla="val 3104"/>
            </a:avLst>
          </a:prstGeom>
          <a:solidFill>
            <a:srgbClr val="0A081B">
              <a:alpha val="75000"/>
            </a:srgbClr>
          </a:solidFill>
          <a:ln/>
        </p:spPr>
      </p:sp>
      <p:sp>
        <p:nvSpPr>
          <p:cNvPr id="14" name="Shape 10"/>
          <p:cNvSpPr/>
          <p:nvPr/>
        </p:nvSpPr>
        <p:spPr>
          <a:xfrm>
            <a:off x="4821793" y="2054304"/>
            <a:ext cx="3535442" cy="91440"/>
          </a:xfrm>
          <a:prstGeom prst="roundRect">
            <a:avLst>
              <a:gd name="adj" fmla="val 325782"/>
            </a:avLst>
          </a:prstGeom>
          <a:solidFill>
            <a:srgbClr val="16FFBB"/>
          </a:solidFill>
          <a:ln/>
        </p:spPr>
      </p:sp>
      <p:sp>
        <p:nvSpPr>
          <p:cNvPr id="15" name="Shape 11"/>
          <p:cNvSpPr/>
          <p:nvPr/>
        </p:nvSpPr>
        <p:spPr>
          <a:xfrm>
            <a:off x="6291620" y="1779270"/>
            <a:ext cx="595789" cy="595789"/>
          </a:xfrm>
          <a:prstGeom prst="roundRect">
            <a:avLst>
              <a:gd name="adj" fmla="val 153477"/>
            </a:avLst>
          </a:prstGeom>
          <a:solidFill>
            <a:srgbClr val="16FFBB"/>
          </a:solidFill>
          <a:ln/>
        </p:spPr>
      </p:sp>
      <p:pic>
        <p:nvPicPr>
          <p:cNvPr id="16"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470332" y="1957983"/>
            <a:ext cx="238244" cy="238244"/>
          </a:xfrm>
          <a:prstGeom prst="rect">
            <a:avLst/>
          </a:prstGeom>
        </p:spPr>
      </p:pic>
      <p:sp>
        <p:nvSpPr>
          <p:cNvPr id="17" name="Text 12"/>
          <p:cNvSpPr/>
          <p:nvPr/>
        </p:nvSpPr>
        <p:spPr>
          <a:xfrm>
            <a:off x="5043249" y="2573655"/>
            <a:ext cx="2206585" cy="275749"/>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LogAnomaly</a:t>
            </a:r>
            <a:endParaRPr lang="en-US" sz="1700" dirty="0"/>
          </a:p>
        </p:txBody>
      </p:sp>
      <p:sp>
        <p:nvSpPr>
          <p:cNvPr id="18" name="Text 13"/>
          <p:cNvSpPr/>
          <p:nvPr/>
        </p:nvSpPr>
        <p:spPr>
          <a:xfrm>
            <a:off x="5043249" y="3048000"/>
            <a:ext cx="3092529" cy="635318"/>
          </a:xfrm>
          <a:prstGeom prst="rect">
            <a:avLst/>
          </a:prstGeom>
          <a:noFill/>
          <a:ln/>
        </p:spPr>
        <p:txBody>
          <a:bodyPr wrap="squar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기반 아키텍처:</a:t>
            </a:r>
            <a:r>
              <a:rPr lang="en-US" sz="1550" dirty="0">
                <a:solidFill>
                  <a:srgbClr val="E0E4E6"/>
                </a:solidFill>
                <a:latin typeface="Barlow" pitchFamily="34" charset="0"/>
                <a:ea typeface="Barlow" pitchFamily="34" charset="-122"/>
                <a:cs typeface="Barlow" pitchFamily="34" charset="-120"/>
              </a:rPr>
              <a:t> Template2Vec + 통계적 이상 탐지</a:t>
            </a:r>
            <a:endParaRPr lang="en-US" sz="1550" dirty="0"/>
          </a:p>
        </p:txBody>
      </p:sp>
      <p:sp>
        <p:nvSpPr>
          <p:cNvPr id="19" name="Text 14"/>
          <p:cNvSpPr/>
          <p:nvPr/>
        </p:nvSpPr>
        <p:spPr>
          <a:xfrm>
            <a:off x="5043249" y="3862030"/>
            <a:ext cx="3092529" cy="952976"/>
          </a:xfrm>
          <a:prstGeom prst="rect">
            <a:avLst/>
          </a:prstGeom>
          <a:noFill/>
          <a:ln/>
        </p:spPr>
        <p:txBody>
          <a:bodyPr wrap="squar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핵심 원리:</a:t>
            </a:r>
            <a:r>
              <a:rPr lang="en-US" sz="1550" dirty="0">
                <a:solidFill>
                  <a:srgbClr val="E0E4E6"/>
                </a:solidFill>
                <a:latin typeface="Barlow" pitchFamily="34" charset="0"/>
                <a:ea typeface="Barlow" pitchFamily="34" charset="-122"/>
                <a:cs typeface="Barlow" pitchFamily="34" charset="-120"/>
              </a:rPr>
              <a:t> "이 로그 시퀀스의 패턴이 정상 분포에서 얼마나 벗어났는가?" (Anomaly Score via Z-score)</a:t>
            </a:r>
            <a:endParaRPr lang="en-US" sz="1550" dirty="0"/>
          </a:p>
        </p:txBody>
      </p:sp>
      <p:sp>
        <p:nvSpPr>
          <p:cNvPr id="20" name="Text 15"/>
          <p:cNvSpPr/>
          <p:nvPr/>
        </p:nvSpPr>
        <p:spPr>
          <a:xfrm>
            <a:off x="5043249" y="4993719"/>
            <a:ext cx="3092529" cy="1270635"/>
          </a:xfrm>
          <a:prstGeom prst="rect">
            <a:avLst/>
          </a:prstGeom>
          <a:noFill/>
          <a:ln/>
        </p:spPr>
        <p:txBody>
          <a:bodyPr wrap="squar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학습 방식:</a:t>
            </a:r>
            <a:r>
              <a:rPr lang="en-US" sz="1550" dirty="0">
                <a:solidFill>
                  <a:srgbClr val="E0E4E6"/>
                </a:solidFill>
                <a:latin typeface="Barlow" pitchFamily="34" charset="0"/>
                <a:ea typeface="Barlow" pitchFamily="34" charset="-122"/>
                <a:cs typeface="Barlow" pitchFamily="34" charset="-120"/>
              </a:rPr>
              <a:t> 로그 템플릿을 의미론적 벡터로 변환하고, 정상 로그의 통계적 분포를 학습하여 Z-score 기반으로 이상치 탐지</a:t>
            </a:r>
            <a:endParaRPr lang="en-US" sz="1550" dirty="0"/>
          </a:p>
        </p:txBody>
      </p:sp>
      <p:sp>
        <p:nvSpPr>
          <p:cNvPr id="21" name="Text 16"/>
          <p:cNvSpPr/>
          <p:nvPr/>
        </p:nvSpPr>
        <p:spPr>
          <a:xfrm>
            <a:off x="5043249" y="6443067"/>
            <a:ext cx="3092529" cy="635318"/>
          </a:xfrm>
          <a:prstGeom prst="rect">
            <a:avLst/>
          </a:prstGeom>
          <a:noFill/>
          <a:ln/>
        </p:spPr>
        <p:txBody>
          <a:bodyPr wrap="squar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특징:</a:t>
            </a:r>
            <a:r>
              <a:rPr lang="en-US" sz="1550" dirty="0">
                <a:solidFill>
                  <a:srgbClr val="E0E4E6"/>
                </a:solidFill>
                <a:latin typeface="Barlow" pitchFamily="34" charset="0"/>
                <a:ea typeface="Barlow" pitchFamily="34" charset="-122"/>
                <a:cs typeface="Barlow" pitchFamily="34" charset="-120"/>
              </a:rPr>
              <a:t> 의미적 유사성 활용, 통계적 해석 가능성</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81063" y="1238369"/>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학습 전략</a:t>
            </a:r>
            <a:endParaRPr lang="en-US" sz="38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63" y="2290882"/>
            <a:ext cx="550664" cy="550664"/>
          </a:xfrm>
          <a:prstGeom prst="rect">
            <a:avLst/>
          </a:prstGeom>
        </p:spPr>
      </p:pic>
      <p:sp>
        <p:nvSpPr>
          <p:cNvPr id="4" name="Text 1"/>
          <p:cNvSpPr/>
          <p:nvPr/>
        </p:nvSpPr>
        <p:spPr>
          <a:xfrm>
            <a:off x="881063" y="3116818"/>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데이터 분할 전략</a:t>
            </a:r>
            <a:endParaRPr lang="en-US" sz="1900" dirty="0"/>
          </a:p>
        </p:txBody>
      </p:sp>
      <p:sp>
        <p:nvSpPr>
          <p:cNvPr id="5" name="Text 2"/>
          <p:cNvSpPr/>
          <p:nvPr/>
        </p:nvSpPr>
        <p:spPr>
          <a:xfrm>
            <a:off x="881063" y="3554968"/>
            <a:ext cx="4105870" cy="105727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Training Set (80%):</a:t>
            </a:r>
            <a:r>
              <a:rPr lang="en-US" sz="1700" dirty="0">
                <a:solidFill>
                  <a:srgbClr val="E0E4E6"/>
                </a:solidFill>
                <a:latin typeface="Barlow" pitchFamily="34" charset="0"/>
                <a:ea typeface="Barlow" pitchFamily="34" charset="-122"/>
                <a:cs typeface="Barlow" pitchFamily="34" charset="-120"/>
              </a:rPr>
              <a:t> 정상 로그만으로 구성된 학습 데이터셋. 모델은 정상 패턴만을 학습합니다.</a:t>
            </a:r>
            <a:endParaRPr lang="en-US" sz="1700" dirty="0"/>
          </a:p>
        </p:txBody>
      </p:sp>
      <p:sp>
        <p:nvSpPr>
          <p:cNvPr id="6" name="Text 3"/>
          <p:cNvSpPr/>
          <p:nvPr/>
        </p:nvSpPr>
        <p:spPr>
          <a:xfrm>
            <a:off x="881063" y="4744403"/>
            <a:ext cx="4105870" cy="105727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Validation Set (20%):</a:t>
            </a:r>
            <a:r>
              <a:rPr lang="en-US" sz="1700" dirty="0">
                <a:solidFill>
                  <a:srgbClr val="E0E4E6"/>
                </a:solidFill>
                <a:latin typeface="Barlow" pitchFamily="34" charset="0"/>
                <a:ea typeface="Barlow" pitchFamily="34" charset="-122"/>
                <a:cs typeface="Barlow" pitchFamily="34" charset="-120"/>
              </a:rPr>
              <a:t> 정상 로그로 구성된 검증 데이터셋. 하이퍼파라미터 튜닝 및 과적합 방지에 활용됩니다.</a:t>
            </a:r>
            <a:endParaRPr lang="en-US" sz="1700" dirty="0"/>
          </a:p>
        </p:txBody>
      </p:sp>
      <p:sp>
        <p:nvSpPr>
          <p:cNvPr id="7" name="Text 4"/>
          <p:cNvSpPr/>
          <p:nvPr/>
        </p:nvSpPr>
        <p:spPr>
          <a:xfrm>
            <a:off x="881063" y="5933837"/>
            <a:ext cx="4105870" cy="105727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Test Set (20%):</a:t>
            </a:r>
            <a:r>
              <a:rPr lang="en-US" sz="1700" dirty="0">
                <a:solidFill>
                  <a:srgbClr val="E0E4E6"/>
                </a:solidFill>
                <a:latin typeface="Barlow" pitchFamily="34" charset="0"/>
                <a:ea typeface="Barlow" pitchFamily="34" charset="-122"/>
                <a:cs typeface="Barlow" pitchFamily="34" charset="-120"/>
              </a:rPr>
              <a:t> 정상 로그 920만 건 + 에러 로그 72만 건으로 구성. 실제 운영 환경을 시뮬레이션합니다.</a:t>
            </a:r>
            <a:endParaRPr lang="en-US" sz="1700" dirty="0"/>
          </a:p>
        </p:txBody>
      </p:sp>
      <p:pic>
        <p:nvPicPr>
          <p:cNvPr id="8"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262205" y="2290882"/>
            <a:ext cx="550664" cy="550664"/>
          </a:xfrm>
          <a:prstGeom prst="rect">
            <a:avLst/>
          </a:prstGeom>
        </p:spPr>
      </p:pic>
      <p:sp>
        <p:nvSpPr>
          <p:cNvPr id="9" name="Text 5"/>
          <p:cNvSpPr/>
          <p:nvPr/>
        </p:nvSpPr>
        <p:spPr>
          <a:xfrm>
            <a:off x="5262205" y="3116818"/>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비지도 학습 접근법</a:t>
            </a:r>
            <a:endParaRPr lang="en-US" sz="1900" dirty="0"/>
          </a:p>
        </p:txBody>
      </p:sp>
      <p:sp>
        <p:nvSpPr>
          <p:cNvPr id="10" name="Text 6"/>
          <p:cNvSpPr/>
          <p:nvPr/>
        </p:nvSpPr>
        <p:spPr>
          <a:xfrm>
            <a:off x="5262205" y="3554968"/>
            <a:ext cx="4105870"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라벨링된 에러 데이터 없이 </a:t>
            </a:r>
            <a:r>
              <a:rPr lang="en-US" sz="1700" b="1" dirty="0">
                <a:solidFill>
                  <a:srgbClr val="E0E4E6"/>
                </a:solidFill>
                <a:latin typeface="Barlow" pitchFamily="34" charset="0"/>
                <a:ea typeface="Barlow" pitchFamily="34" charset="-122"/>
                <a:cs typeface="Barlow" pitchFamily="34" charset="-120"/>
              </a:rPr>
              <a:t>정상 패턴만을 학습</a:t>
            </a:r>
            <a:r>
              <a:rPr lang="en-US" sz="1700" dirty="0">
                <a:solidFill>
                  <a:srgbClr val="E0E4E6"/>
                </a:solidFill>
                <a:latin typeface="Barlow" pitchFamily="34" charset="0"/>
                <a:ea typeface="Barlow" pitchFamily="34" charset="-122"/>
                <a:cs typeface="Barlow" pitchFamily="34" charset="-120"/>
              </a:rPr>
              <a:t>하는 비지도 학습(Unsupervised Learning) 방식을 채택했습니다.</a:t>
            </a:r>
            <a:endParaRPr lang="en-US" sz="1700" dirty="0"/>
          </a:p>
        </p:txBody>
      </p:sp>
      <p:sp>
        <p:nvSpPr>
          <p:cNvPr id="11" name="Text 7"/>
          <p:cNvSpPr/>
          <p:nvPr/>
        </p:nvSpPr>
        <p:spPr>
          <a:xfrm>
            <a:off x="5262205" y="4744403"/>
            <a:ext cx="4105870"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이는 실제 운영 환경에서 모든 장애 유형을 사전에 수집하고 라벨링하는 것이 불가능하다는 현실적 제약을 반영한 것입니다. 정상에서 벗어난 모든 패턴을 이상으로 간주합니다.</a:t>
            </a:r>
            <a:endParaRPr lang="en-US" sz="1700" dirty="0"/>
          </a:p>
        </p:txBody>
      </p:sp>
      <p:pic>
        <p:nvPicPr>
          <p:cNvPr id="12"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9643348" y="2290882"/>
            <a:ext cx="550664" cy="550664"/>
          </a:xfrm>
          <a:prstGeom prst="rect">
            <a:avLst/>
          </a:prstGeom>
        </p:spPr>
      </p:pic>
      <p:sp>
        <p:nvSpPr>
          <p:cNvPr id="13" name="Text 8"/>
          <p:cNvSpPr/>
          <p:nvPr/>
        </p:nvSpPr>
        <p:spPr>
          <a:xfrm>
            <a:off x="9643348" y="3116818"/>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메모리 최적화</a:t>
            </a:r>
            <a:endParaRPr lang="en-US" sz="1900" dirty="0"/>
          </a:p>
        </p:txBody>
      </p:sp>
      <p:sp>
        <p:nvSpPr>
          <p:cNvPr id="14" name="Text 9"/>
          <p:cNvSpPr/>
          <p:nvPr/>
        </p:nvSpPr>
        <p:spPr>
          <a:xfrm>
            <a:off x="9643348" y="3554968"/>
            <a:ext cx="4105989"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1,000만 라인 이상의 대용량 로그를 한 번에 메모리에 로드하는 것은 불가능하므로, </a:t>
            </a:r>
            <a:r>
              <a:rPr lang="en-US" sz="1700" b="1" dirty="0">
                <a:solidFill>
                  <a:srgbClr val="E0E4E6"/>
                </a:solidFill>
                <a:latin typeface="Barlow" pitchFamily="34" charset="0"/>
                <a:ea typeface="Barlow" pitchFamily="34" charset="-122"/>
                <a:cs typeface="Barlow" pitchFamily="34" charset="-120"/>
              </a:rPr>
              <a:t>청크(Chunk) 단위 처리</a:t>
            </a:r>
            <a:r>
              <a:rPr lang="en-US" sz="1700" dirty="0">
                <a:solidFill>
                  <a:srgbClr val="E0E4E6"/>
                </a:solidFill>
                <a:latin typeface="Barlow" pitchFamily="34" charset="0"/>
                <a:ea typeface="Barlow" pitchFamily="34" charset="-122"/>
                <a:cs typeface="Barlow" pitchFamily="34" charset="-120"/>
              </a:rPr>
              <a:t>를 적용했습니다.</a:t>
            </a:r>
            <a:endParaRPr lang="en-US" sz="1700" dirty="0"/>
          </a:p>
        </p:txBody>
      </p:sp>
      <p:sp>
        <p:nvSpPr>
          <p:cNvPr id="15" name="Text 10"/>
          <p:cNvSpPr/>
          <p:nvPr/>
        </p:nvSpPr>
        <p:spPr>
          <a:xfrm>
            <a:off x="9643348" y="4744403"/>
            <a:ext cx="4105989"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데이터를 작은 배치로 나누어 순차적으로 읽고 처리하는 스트리밍 방식으로 메모리 사용량을 제한하면서도 전체 데이터셋을 효율적으로 처리할 수 있었습니다.</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15685" y="491966"/>
            <a:ext cx="3976330" cy="497086"/>
          </a:xfrm>
          <a:prstGeom prst="rect">
            <a:avLst/>
          </a:prstGeom>
          <a:noFill/>
          <a:ln/>
        </p:spPr>
        <p:txBody>
          <a:bodyPr wrap="none" lIns="0" tIns="0" rIns="0" bIns="0" rtlCol="0" anchor="t"/>
          <a:lstStyle/>
          <a:p>
            <a:pPr marL="0" indent="0" algn="l">
              <a:lnSpc>
                <a:spcPts val="3900"/>
              </a:lnSpc>
              <a:buNone/>
            </a:pPr>
            <a:r>
              <a:rPr lang="en-US" sz="3100" b="1" dirty="0">
                <a:solidFill>
                  <a:srgbClr val="F0FCFF"/>
                </a:solidFill>
                <a:latin typeface="Spline Sans Bold" pitchFamily="34" charset="0"/>
                <a:ea typeface="Spline Sans Bold" pitchFamily="34" charset="-122"/>
                <a:cs typeface="Spline Sans Bold" pitchFamily="34" charset="-120"/>
              </a:rPr>
              <a:t>전처리 파이프라인 개요</a:t>
            </a:r>
            <a:endParaRPr lang="en-US" sz="3100" dirty="0"/>
          </a:p>
        </p:txBody>
      </p:sp>
      <p:pic>
        <p:nvPicPr>
          <p:cNvPr id="3" name="Image 0" descr="preencoded.png"/>
          <p:cNvPicPr>
            <a:picLocks noChangeAspect="1"/>
          </p:cNvPicPr>
          <p:nvPr/>
        </p:nvPicPr>
        <p:blipFill>
          <a:blip r:embed="rId3"/>
          <a:stretch>
            <a:fillRect/>
          </a:stretch>
        </p:blipFill>
        <p:spPr>
          <a:xfrm>
            <a:off x="715685" y="1346835"/>
            <a:ext cx="6599515" cy="715685"/>
          </a:xfrm>
          <a:prstGeom prst="rect">
            <a:avLst/>
          </a:prstGeom>
        </p:spPr>
      </p:pic>
      <p:sp>
        <p:nvSpPr>
          <p:cNvPr id="4" name="Text 1"/>
          <p:cNvSpPr/>
          <p:nvPr/>
        </p:nvSpPr>
        <p:spPr>
          <a:xfrm>
            <a:off x="894517" y="2241352"/>
            <a:ext cx="1988106" cy="24848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원시 로그</a:t>
            </a:r>
            <a:endParaRPr lang="en-US" sz="1550" dirty="0"/>
          </a:p>
        </p:txBody>
      </p:sp>
      <p:sp>
        <p:nvSpPr>
          <p:cNvPr id="5" name="Text 2"/>
          <p:cNvSpPr/>
          <p:nvPr/>
        </p:nvSpPr>
        <p:spPr>
          <a:xfrm>
            <a:off x="894517" y="2597110"/>
            <a:ext cx="6241852" cy="286226"/>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비정형 텍스트 데이터</a:t>
            </a:r>
            <a:endParaRPr lang="en-US" sz="1400" dirty="0"/>
          </a:p>
        </p:txBody>
      </p:sp>
      <p:pic>
        <p:nvPicPr>
          <p:cNvPr id="6" name="Image 1" descr="preencoded.png"/>
          <p:cNvPicPr>
            <a:picLocks noChangeAspect="1"/>
          </p:cNvPicPr>
          <p:nvPr/>
        </p:nvPicPr>
        <p:blipFill>
          <a:blip r:embed="rId4"/>
          <a:stretch>
            <a:fillRect/>
          </a:stretch>
        </p:blipFill>
        <p:spPr>
          <a:xfrm>
            <a:off x="7315200" y="1346835"/>
            <a:ext cx="6599515" cy="715685"/>
          </a:xfrm>
          <a:prstGeom prst="rect">
            <a:avLst/>
          </a:prstGeom>
        </p:spPr>
      </p:pic>
      <p:sp>
        <p:nvSpPr>
          <p:cNvPr id="7" name="Text 3"/>
          <p:cNvSpPr/>
          <p:nvPr/>
        </p:nvSpPr>
        <p:spPr>
          <a:xfrm>
            <a:off x="7494032" y="2241352"/>
            <a:ext cx="1988106" cy="24848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파싱</a:t>
            </a:r>
            <a:endParaRPr lang="en-US" sz="1550" dirty="0"/>
          </a:p>
        </p:txBody>
      </p:sp>
      <p:sp>
        <p:nvSpPr>
          <p:cNvPr id="8" name="Text 4"/>
          <p:cNvSpPr/>
          <p:nvPr/>
        </p:nvSpPr>
        <p:spPr>
          <a:xfrm>
            <a:off x="7494032" y="2597110"/>
            <a:ext cx="6241852" cy="286226"/>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구조화 및 필드 추출</a:t>
            </a:r>
            <a:endParaRPr lang="en-US" sz="1400" dirty="0"/>
          </a:p>
        </p:txBody>
      </p:sp>
      <p:pic>
        <p:nvPicPr>
          <p:cNvPr id="9" name="Image 2" descr="preencoded.png"/>
          <p:cNvPicPr>
            <a:picLocks noChangeAspect="1"/>
          </p:cNvPicPr>
          <p:nvPr/>
        </p:nvPicPr>
        <p:blipFill>
          <a:blip r:embed="rId5"/>
          <a:stretch>
            <a:fillRect/>
          </a:stretch>
        </p:blipFill>
        <p:spPr>
          <a:xfrm>
            <a:off x="715685" y="3062168"/>
            <a:ext cx="6599515" cy="715685"/>
          </a:xfrm>
          <a:prstGeom prst="rect">
            <a:avLst/>
          </a:prstGeom>
        </p:spPr>
      </p:pic>
      <p:sp>
        <p:nvSpPr>
          <p:cNvPr id="10" name="Text 5"/>
          <p:cNvSpPr/>
          <p:nvPr/>
        </p:nvSpPr>
        <p:spPr>
          <a:xfrm>
            <a:off x="894517" y="3956685"/>
            <a:ext cx="1988106" cy="24848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템플릿 추출</a:t>
            </a:r>
            <a:endParaRPr lang="en-US" sz="1550" dirty="0"/>
          </a:p>
        </p:txBody>
      </p:sp>
      <p:sp>
        <p:nvSpPr>
          <p:cNvPr id="11" name="Text 6"/>
          <p:cNvSpPr/>
          <p:nvPr/>
        </p:nvSpPr>
        <p:spPr>
          <a:xfrm>
            <a:off x="894517" y="4312444"/>
            <a:ext cx="6241852" cy="286226"/>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동적 변수 제거</a:t>
            </a:r>
            <a:endParaRPr lang="en-US" sz="1400" dirty="0"/>
          </a:p>
        </p:txBody>
      </p:sp>
      <p:pic>
        <p:nvPicPr>
          <p:cNvPr id="12" name="Image 3" descr="preencoded.png"/>
          <p:cNvPicPr>
            <a:picLocks noChangeAspect="1"/>
          </p:cNvPicPr>
          <p:nvPr/>
        </p:nvPicPr>
        <p:blipFill>
          <a:blip r:embed="rId6"/>
          <a:stretch>
            <a:fillRect/>
          </a:stretch>
        </p:blipFill>
        <p:spPr>
          <a:xfrm>
            <a:off x="7315200" y="3062168"/>
            <a:ext cx="6599515" cy="715685"/>
          </a:xfrm>
          <a:prstGeom prst="rect">
            <a:avLst/>
          </a:prstGeom>
        </p:spPr>
      </p:pic>
      <p:sp>
        <p:nvSpPr>
          <p:cNvPr id="13" name="Text 7"/>
          <p:cNvSpPr/>
          <p:nvPr/>
        </p:nvSpPr>
        <p:spPr>
          <a:xfrm>
            <a:off x="7494032" y="3956685"/>
            <a:ext cx="1988106" cy="24848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특징 추출</a:t>
            </a:r>
            <a:endParaRPr lang="en-US" sz="1550" dirty="0"/>
          </a:p>
        </p:txBody>
      </p:sp>
      <p:sp>
        <p:nvSpPr>
          <p:cNvPr id="14" name="Text 8"/>
          <p:cNvSpPr/>
          <p:nvPr/>
        </p:nvSpPr>
        <p:spPr>
          <a:xfrm>
            <a:off x="7494032" y="4312444"/>
            <a:ext cx="6241852" cy="286226"/>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파생 변수 생성</a:t>
            </a:r>
            <a:endParaRPr lang="en-US" sz="1400" dirty="0"/>
          </a:p>
        </p:txBody>
      </p:sp>
      <p:pic>
        <p:nvPicPr>
          <p:cNvPr id="15" name="Image 4" descr="preencoded.png"/>
          <p:cNvPicPr>
            <a:picLocks noChangeAspect="1"/>
          </p:cNvPicPr>
          <p:nvPr/>
        </p:nvPicPr>
        <p:blipFill>
          <a:blip r:embed="rId7"/>
          <a:stretch>
            <a:fillRect/>
          </a:stretch>
        </p:blipFill>
        <p:spPr>
          <a:xfrm>
            <a:off x="715685" y="4777502"/>
            <a:ext cx="6599515" cy="715685"/>
          </a:xfrm>
          <a:prstGeom prst="rect">
            <a:avLst/>
          </a:prstGeom>
        </p:spPr>
      </p:pic>
      <p:sp>
        <p:nvSpPr>
          <p:cNvPr id="16" name="Text 9"/>
          <p:cNvSpPr/>
          <p:nvPr/>
        </p:nvSpPr>
        <p:spPr>
          <a:xfrm>
            <a:off x="894517" y="5672018"/>
            <a:ext cx="1988106" cy="24848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시퀀스 생성</a:t>
            </a:r>
            <a:endParaRPr lang="en-US" sz="1550" dirty="0"/>
          </a:p>
        </p:txBody>
      </p:sp>
      <p:sp>
        <p:nvSpPr>
          <p:cNvPr id="17" name="Text 10"/>
          <p:cNvSpPr/>
          <p:nvPr/>
        </p:nvSpPr>
        <p:spPr>
          <a:xfrm>
            <a:off x="894517" y="6027777"/>
            <a:ext cx="6241852" cy="286226"/>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시간적 맥락 구성</a:t>
            </a:r>
            <a:endParaRPr lang="en-US" sz="1400" dirty="0"/>
          </a:p>
        </p:txBody>
      </p:sp>
      <p:pic>
        <p:nvPicPr>
          <p:cNvPr id="18" name="Image 5" descr="preencoded.png"/>
          <p:cNvPicPr>
            <a:picLocks noChangeAspect="1"/>
          </p:cNvPicPr>
          <p:nvPr/>
        </p:nvPicPr>
        <p:blipFill>
          <a:blip r:embed="rId8"/>
          <a:stretch>
            <a:fillRect/>
          </a:stretch>
        </p:blipFill>
        <p:spPr>
          <a:xfrm>
            <a:off x="7315200" y="4777502"/>
            <a:ext cx="6599515" cy="715685"/>
          </a:xfrm>
          <a:prstGeom prst="rect">
            <a:avLst/>
          </a:prstGeom>
        </p:spPr>
      </p:pic>
      <p:sp>
        <p:nvSpPr>
          <p:cNvPr id="19" name="Text 11"/>
          <p:cNvSpPr/>
          <p:nvPr/>
        </p:nvSpPr>
        <p:spPr>
          <a:xfrm>
            <a:off x="7494032" y="5672018"/>
            <a:ext cx="1988106" cy="24848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벡터화</a:t>
            </a:r>
            <a:endParaRPr lang="en-US" sz="1550" dirty="0"/>
          </a:p>
        </p:txBody>
      </p:sp>
      <p:sp>
        <p:nvSpPr>
          <p:cNvPr id="20" name="Text 12"/>
          <p:cNvSpPr/>
          <p:nvPr/>
        </p:nvSpPr>
        <p:spPr>
          <a:xfrm>
            <a:off x="7494032" y="6027777"/>
            <a:ext cx="6241852" cy="286226"/>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수치 데이터 변환</a:t>
            </a:r>
            <a:endParaRPr lang="en-US" sz="1400" dirty="0"/>
          </a:p>
        </p:txBody>
      </p:sp>
      <p:sp>
        <p:nvSpPr>
          <p:cNvPr id="21" name="Shape 13"/>
          <p:cNvSpPr/>
          <p:nvPr/>
        </p:nvSpPr>
        <p:spPr>
          <a:xfrm>
            <a:off x="715685" y="6694051"/>
            <a:ext cx="13199031" cy="1046321"/>
          </a:xfrm>
          <a:prstGeom prst="roundRect">
            <a:avLst>
              <a:gd name="adj" fmla="val 25652"/>
            </a:avLst>
          </a:prstGeom>
          <a:solidFill>
            <a:srgbClr val="004D36"/>
          </a:solidFill>
          <a:ln/>
        </p:spPr>
      </p:sp>
      <p:pic>
        <p:nvPicPr>
          <p:cNvPr id="22" name="Image 6" descr="preencoded.png"/>
          <p:cNvPicPr>
            <a:picLocks noChangeAspect="1"/>
          </p:cNvPicPr>
          <p:nvPr/>
        </p:nvPicPr>
        <p:blipFill>
          <a:blip r:embed="rId9"/>
          <a:stretch>
            <a:fillRect/>
          </a:stretch>
        </p:blipFill>
        <p:spPr>
          <a:xfrm>
            <a:off x="894517" y="6966704"/>
            <a:ext cx="223599" cy="178832"/>
          </a:xfrm>
          <a:prstGeom prst="rect">
            <a:avLst/>
          </a:prstGeom>
        </p:spPr>
      </p:pic>
      <p:sp>
        <p:nvSpPr>
          <p:cNvPr id="23" name="Text 14"/>
          <p:cNvSpPr/>
          <p:nvPr/>
        </p:nvSpPr>
        <p:spPr>
          <a:xfrm>
            <a:off x="1296948" y="6917531"/>
            <a:ext cx="12438936" cy="572453"/>
          </a:xfrm>
          <a:prstGeom prst="rect">
            <a:avLst/>
          </a:prstGeom>
          <a:noFill/>
          <a:ln/>
        </p:spPr>
        <p:txBody>
          <a:bodyPr wrap="square" lIns="0" tIns="0" rIns="0" bIns="0" rtlCol="0" anchor="t"/>
          <a:lstStyle/>
          <a:p>
            <a:pPr marL="0" indent="0" algn="l">
              <a:lnSpc>
                <a:spcPts val="2250"/>
              </a:lnSpc>
              <a:buNone/>
            </a:pPr>
            <a:r>
              <a:rPr lang="en-US" sz="1400" dirty="0">
                <a:solidFill>
                  <a:srgbClr val="FFFFFF"/>
                </a:solidFill>
                <a:latin typeface="Barlow" pitchFamily="34" charset="0"/>
                <a:ea typeface="Barlow" pitchFamily="34" charset="-122"/>
                <a:cs typeface="Barlow" pitchFamily="34" charset="-120"/>
              </a:rPr>
              <a:t>비정형 로그를 딥러닝 모델이 이해할 수 있는 수치 데이터로 변환하는 핵심 과정입니다. 각 단계는 순차적으로 진행되며, 데이터 품질과 모델 성능에 직접적인 영향을 미칩니다.</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97706" y="479584"/>
            <a:ext cx="3876199" cy="484584"/>
          </a:xfrm>
          <a:prstGeom prst="rect">
            <a:avLst/>
          </a:prstGeom>
          <a:noFill/>
          <a:ln/>
        </p:spPr>
        <p:txBody>
          <a:bodyPr wrap="none" lIns="0" tIns="0" rIns="0" bIns="0" rtlCol="0" anchor="t"/>
          <a:lstStyle/>
          <a:p>
            <a:pPr marL="0" indent="0" algn="l">
              <a:lnSpc>
                <a:spcPts val="3800"/>
              </a:lnSpc>
              <a:buNone/>
            </a:pPr>
            <a:r>
              <a:rPr lang="en-US" sz="3050" b="1" dirty="0">
                <a:solidFill>
                  <a:srgbClr val="F0FCFF"/>
                </a:solidFill>
                <a:latin typeface="Spline Sans Bold" pitchFamily="34" charset="0"/>
                <a:ea typeface="Spline Sans Bold" pitchFamily="34" charset="-122"/>
                <a:cs typeface="Spline Sans Bold" pitchFamily="34" charset="-120"/>
              </a:rPr>
              <a:t>평가 지표 및 선정 기준</a:t>
            </a:r>
            <a:endParaRPr lang="en-US" sz="3050" dirty="0"/>
          </a:p>
        </p:txBody>
      </p:sp>
      <p:sp>
        <p:nvSpPr>
          <p:cNvPr id="3" name="Shape 1"/>
          <p:cNvSpPr/>
          <p:nvPr/>
        </p:nvSpPr>
        <p:spPr>
          <a:xfrm>
            <a:off x="697706" y="1421963"/>
            <a:ext cx="5721668" cy="1090374"/>
          </a:xfrm>
          <a:prstGeom prst="roundRect">
            <a:avLst>
              <a:gd name="adj" fmla="val 23996"/>
            </a:avLst>
          </a:prstGeom>
          <a:solidFill>
            <a:srgbClr val="0A081B">
              <a:alpha val="75000"/>
            </a:srgbClr>
          </a:solidFill>
          <a:ln w="22860">
            <a:solidFill>
              <a:srgbClr val="16FFBB"/>
            </a:solidFill>
            <a:prstDash val="solid"/>
          </a:ln>
        </p:spPr>
      </p:sp>
      <p:sp>
        <p:nvSpPr>
          <p:cNvPr id="4" name="Text 2"/>
          <p:cNvSpPr/>
          <p:nvPr/>
        </p:nvSpPr>
        <p:spPr>
          <a:xfrm>
            <a:off x="894993" y="1619250"/>
            <a:ext cx="1938099" cy="242292"/>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Spline Sans Bold" pitchFamily="34" charset="0"/>
                <a:ea typeface="Spline Sans Bold" pitchFamily="34" charset="-122"/>
                <a:cs typeface="Spline Sans Bold" pitchFamily="34" charset="-120"/>
              </a:rPr>
              <a:t>Accuracy (정확도)</a:t>
            </a:r>
            <a:endParaRPr lang="en-US" sz="1500" dirty="0"/>
          </a:p>
        </p:txBody>
      </p:sp>
      <p:sp>
        <p:nvSpPr>
          <p:cNvPr id="5" name="Text 3"/>
          <p:cNvSpPr/>
          <p:nvPr/>
        </p:nvSpPr>
        <p:spPr>
          <a:xfrm>
            <a:off x="894993" y="2035969"/>
            <a:ext cx="5327094" cy="279083"/>
          </a:xfrm>
          <a:prstGeom prst="rect">
            <a:avLst/>
          </a:prstGeom>
          <a:noFill/>
          <a:ln/>
        </p:spPr>
        <p:txBody>
          <a:bodyPr wrap="none" lIns="0" tIns="0" rIns="0" bIns="0" rtlCol="0" anchor="t"/>
          <a:lstStyle/>
          <a:p>
            <a:pPr marL="0" indent="0" algn="l">
              <a:lnSpc>
                <a:spcPts val="2150"/>
              </a:lnSpc>
              <a:buNone/>
            </a:pPr>
            <a:r>
              <a:rPr lang="en-US" sz="1350" dirty="0">
                <a:solidFill>
                  <a:srgbClr val="E0E4E6"/>
                </a:solidFill>
                <a:latin typeface="Barlow" pitchFamily="34" charset="0"/>
                <a:ea typeface="Barlow" pitchFamily="34" charset="-122"/>
                <a:cs typeface="Barlow" pitchFamily="34" charset="-120"/>
              </a:rPr>
              <a:t>전체 예측 중 올바르게 분류한 비율</a:t>
            </a:r>
            <a:endParaRPr lang="en-US" sz="1350" dirty="0"/>
          </a:p>
        </p:txBody>
      </p:sp>
      <p:sp>
        <p:nvSpPr>
          <p:cNvPr id="6" name="Shape 4"/>
          <p:cNvSpPr/>
          <p:nvPr/>
        </p:nvSpPr>
        <p:spPr>
          <a:xfrm>
            <a:off x="697706" y="2686764"/>
            <a:ext cx="5721668" cy="1090374"/>
          </a:xfrm>
          <a:prstGeom prst="roundRect">
            <a:avLst>
              <a:gd name="adj" fmla="val 23996"/>
            </a:avLst>
          </a:prstGeom>
          <a:solidFill>
            <a:srgbClr val="0A081B">
              <a:alpha val="75000"/>
            </a:srgbClr>
          </a:solidFill>
          <a:ln w="22860">
            <a:solidFill>
              <a:srgbClr val="29DDDA"/>
            </a:solidFill>
            <a:prstDash val="solid"/>
          </a:ln>
        </p:spPr>
      </p:sp>
      <p:sp>
        <p:nvSpPr>
          <p:cNvPr id="7" name="Text 5"/>
          <p:cNvSpPr/>
          <p:nvPr/>
        </p:nvSpPr>
        <p:spPr>
          <a:xfrm>
            <a:off x="894993" y="2884051"/>
            <a:ext cx="1938099" cy="242292"/>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Spline Sans Bold" pitchFamily="34" charset="0"/>
                <a:ea typeface="Spline Sans Bold" pitchFamily="34" charset="-122"/>
                <a:cs typeface="Spline Sans Bold" pitchFamily="34" charset="-120"/>
              </a:rPr>
              <a:t>Precision (정밀도)</a:t>
            </a:r>
            <a:endParaRPr lang="en-US" sz="1500" dirty="0"/>
          </a:p>
        </p:txBody>
      </p:sp>
      <p:sp>
        <p:nvSpPr>
          <p:cNvPr id="8" name="Text 6"/>
          <p:cNvSpPr/>
          <p:nvPr/>
        </p:nvSpPr>
        <p:spPr>
          <a:xfrm>
            <a:off x="894993" y="3300770"/>
            <a:ext cx="5327094" cy="279083"/>
          </a:xfrm>
          <a:prstGeom prst="rect">
            <a:avLst/>
          </a:prstGeom>
          <a:noFill/>
          <a:ln/>
        </p:spPr>
        <p:txBody>
          <a:bodyPr wrap="none" lIns="0" tIns="0" rIns="0" bIns="0" rtlCol="0" anchor="t"/>
          <a:lstStyle/>
          <a:p>
            <a:pPr marL="0" indent="0" algn="l">
              <a:lnSpc>
                <a:spcPts val="2150"/>
              </a:lnSpc>
              <a:buNone/>
            </a:pPr>
            <a:r>
              <a:rPr lang="en-US" sz="1350" dirty="0">
                <a:solidFill>
                  <a:srgbClr val="E0E4E6"/>
                </a:solidFill>
                <a:latin typeface="Barlow" pitchFamily="34" charset="0"/>
                <a:ea typeface="Barlow" pitchFamily="34" charset="-122"/>
                <a:cs typeface="Barlow" pitchFamily="34" charset="-120"/>
              </a:rPr>
              <a:t>이상으로 예측한 것 중 실제 이상인 비율</a:t>
            </a:r>
            <a:endParaRPr lang="en-US" sz="1350" dirty="0"/>
          </a:p>
        </p:txBody>
      </p:sp>
      <p:sp>
        <p:nvSpPr>
          <p:cNvPr id="9" name="Shape 7"/>
          <p:cNvSpPr/>
          <p:nvPr/>
        </p:nvSpPr>
        <p:spPr>
          <a:xfrm>
            <a:off x="697706" y="3951565"/>
            <a:ext cx="5721668" cy="1090374"/>
          </a:xfrm>
          <a:prstGeom prst="roundRect">
            <a:avLst>
              <a:gd name="adj" fmla="val 23996"/>
            </a:avLst>
          </a:prstGeom>
          <a:solidFill>
            <a:srgbClr val="0A081B">
              <a:alpha val="75000"/>
            </a:srgbClr>
          </a:solidFill>
          <a:ln w="22860">
            <a:solidFill>
              <a:srgbClr val="37A7E7"/>
            </a:solidFill>
            <a:prstDash val="solid"/>
          </a:ln>
        </p:spPr>
      </p:sp>
      <p:sp>
        <p:nvSpPr>
          <p:cNvPr id="10" name="Text 8"/>
          <p:cNvSpPr/>
          <p:nvPr/>
        </p:nvSpPr>
        <p:spPr>
          <a:xfrm>
            <a:off x="894993" y="4148852"/>
            <a:ext cx="1938099" cy="242292"/>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Spline Sans Bold" pitchFamily="34" charset="0"/>
                <a:ea typeface="Spline Sans Bold" pitchFamily="34" charset="-122"/>
                <a:cs typeface="Spline Sans Bold" pitchFamily="34" charset="-120"/>
              </a:rPr>
              <a:t>Recall (재현율)</a:t>
            </a:r>
            <a:endParaRPr lang="en-US" sz="1500" dirty="0"/>
          </a:p>
        </p:txBody>
      </p:sp>
      <p:sp>
        <p:nvSpPr>
          <p:cNvPr id="11" name="Text 9"/>
          <p:cNvSpPr/>
          <p:nvPr/>
        </p:nvSpPr>
        <p:spPr>
          <a:xfrm>
            <a:off x="894993" y="4565571"/>
            <a:ext cx="5327094" cy="279083"/>
          </a:xfrm>
          <a:prstGeom prst="rect">
            <a:avLst/>
          </a:prstGeom>
          <a:noFill/>
          <a:ln/>
        </p:spPr>
        <p:txBody>
          <a:bodyPr wrap="none" lIns="0" tIns="0" rIns="0" bIns="0" rtlCol="0" anchor="t"/>
          <a:lstStyle/>
          <a:p>
            <a:pPr marL="0" indent="0" algn="l">
              <a:lnSpc>
                <a:spcPts val="2150"/>
              </a:lnSpc>
              <a:buNone/>
            </a:pPr>
            <a:r>
              <a:rPr lang="en-US" sz="1350" dirty="0">
                <a:solidFill>
                  <a:srgbClr val="E0E4E6"/>
                </a:solidFill>
                <a:latin typeface="Barlow" pitchFamily="34" charset="0"/>
                <a:ea typeface="Barlow" pitchFamily="34" charset="-122"/>
                <a:cs typeface="Barlow" pitchFamily="34" charset="-120"/>
              </a:rPr>
              <a:t>실제 이상 중 모델이 탐지한 비율</a:t>
            </a:r>
            <a:endParaRPr lang="en-US" sz="1350" dirty="0"/>
          </a:p>
        </p:txBody>
      </p:sp>
      <p:sp>
        <p:nvSpPr>
          <p:cNvPr id="12" name="Shape 10"/>
          <p:cNvSpPr/>
          <p:nvPr/>
        </p:nvSpPr>
        <p:spPr>
          <a:xfrm>
            <a:off x="697706" y="5216366"/>
            <a:ext cx="5721668" cy="1090374"/>
          </a:xfrm>
          <a:prstGeom prst="roundRect">
            <a:avLst>
              <a:gd name="adj" fmla="val 23996"/>
            </a:avLst>
          </a:prstGeom>
          <a:solidFill>
            <a:srgbClr val="0A081B">
              <a:alpha val="75000"/>
            </a:srgbClr>
          </a:solidFill>
          <a:ln w="22860">
            <a:solidFill>
              <a:srgbClr val="091231"/>
            </a:solidFill>
            <a:prstDash val="solid"/>
          </a:ln>
        </p:spPr>
      </p:sp>
      <p:sp>
        <p:nvSpPr>
          <p:cNvPr id="13" name="Text 11"/>
          <p:cNvSpPr/>
          <p:nvPr/>
        </p:nvSpPr>
        <p:spPr>
          <a:xfrm>
            <a:off x="894993" y="5413653"/>
            <a:ext cx="1938099" cy="242292"/>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Spline Sans Bold" pitchFamily="34" charset="0"/>
                <a:ea typeface="Spline Sans Bold" pitchFamily="34" charset="-122"/>
                <a:cs typeface="Spline Sans Bold" pitchFamily="34" charset="-120"/>
              </a:rPr>
              <a:t>F1-Score</a:t>
            </a:r>
            <a:endParaRPr lang="en-US" sz="1500" dirty="0"/>
          </a:p>
        </p:txBody>
      </p:sp>
      <p:sp>
        <p:nvSpPr>
          <p:cNvPr id="14" name="Text 12"/>
          <p:cNvSpPr/>
          <p:nvPr/>
        </p:nvSpPr>
        <p:spPr>
          <a:xfrm>
            <a:off x="894993" y="5830372"/>
            <a:ext cx="5327094" cy="279083"/>
          </a:xfrm>
          <a:prstGeom prst="rect">
            <a:avLst/>
          </a:prstGeom>
          <a:noFill/>
          <a:ln/>
        </p:spPr>
        <p:txBody>
          <a:bodyPr wrap="none" lIns="0" tIns="0" rIns="0" bIns="0" rtlCol="0" anchor="t"/>
          <a:lstStyle/>
          <a:p>
            <a:pPr marL="0" indent="0" algn="l">
              <a:lnSpc>
                <a:spcPts val="2150"/>
              </a:lnSpc>
              <a:buNone/>
            </a:pPr>
            <a:r>
              <a:rPr lang="en-US" sz="1350" dirty="0">
                <a:solidFill>
                  <a:srgbClr val="E0E4E6"/>
                </a:solidFill>
                <a:latin typeface="Barlow" pitchFamily="34" charset="0"/>
                <a:ea typeface="Barlow" pitchFamily="34" charset="-122"/>
                <a:cs typeface="Barlow" pitchFamily="34" charset="-120"/>
              </a:rPr>
              <a:t>Precision과 Recall의 조화 평균</a:t>
            </a:r>
            <a:endParaRPr lang="en-US" sz="1350" dirty="0"/>
          </a:p>
        </p:txBody>
      </p:sp>
      <p:sp>
        <p:nvSpPr>
          <p:cNvPr id="15" name="Shape 13"/>
          <p:cNvSpPr/>
          <p:nvPr/>
        </p:nvSpPr>
        <p:spPr>
          <a:xfrm>
            <a:off x="697706" y="6481167"/>
            <a:ext cx="5721668" cy="1090374"/>
          </a:xfrm>
          <a:prstGeom prst="roundRect">
            <a:avLst>
              <a:gd name="adj" fmla="val 23996"/>
            </a:avLst>
          </a:prstGeom>
          <a:solidFill>
            <a:srgbClr val="0A081B">
              <a:alpha val="75000"/>
            </a:srgbClr>
          </a:solidFill>
          <a:ln w="22860">
            <a:solidFill>
              <a:srgbClr val="16FFBB"/>
            </a:solidFill>
            <a:prstDash val="solid"/>
          </a:ln>
        </p:spPr>
      </p:sp>
      <p:sp>
        <p:nvSpPr>
          <p:cNvPr id="16" name="Text 14"/>
          <p:cNvSpPr/>
          <p:nvPr/>
        </p:nvSpPr>
        <p:spPr>
          <a:xfrm>
            <a:off x="894993" y="6678454"/>
            <a:ext cx="1938099" cy="242292"/>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Spline Sans Bold" pitchFamily="34" charset="0"/>
                <a:ea typeface="Spline Sans Bold" pitchFamily="34" charset="-122"/>
                <a:cs typeface="Spline Sans Bold" pitchFamily="34" charset="-120"/>
              </a:rPr>
              <a:t>Specificity (특이도)</a:t>
            </a:r>
            <a:endParaRPr lang="en-US" sz="1500" dirty="0"/>
          </a:p>
        </p:txBody>
      </p:sp>
      <p:sp>
        <p:nvSpPr>
          <p:cNvPr id="17" name="Text 15"/>
          <p:cNvSpPr/>
          <p:nvPr/>
        </p:nvSpPr>
        <p:spPr>
          <a:xfrm>
            <a:off x="894993" y="7095173"/>
            <a:ext cx="5327094" cy="279083"/>
          </a:xfrm>
          <a:prstGeom prst="rect">
            <a:avLst/>
          </a:prstGeom>
          <a:noFill/>
          <a:ln/>
        </p:spPr>
        <p:txBody>
          <a:bodyPr wrap="none" lIns="0" tIns="0" rIns="0" bIns="0" rtlCol="0" anchor="t"/>
          <a:lstStyle/>
          <a:p>
            <a:pPr marL="0" indent="0" algn="l">
              <a:lnSpc>
                <a:spcPts val="2150"/>
              </a:lnSpc>
              <a:buNone/>
            </a:pPr>
            <a:r>
              <a:rPr lang="en-US" sz="1350" dirty="0">
                <a:solidFill>
                  <a:srgbClr val="E0E4E6"/>
                </a:solidFill>
                <a:latin typeface="Barlow" pitchFamily="34" charset="0"/>
                <a:ea typeface="Barlow" pitchFamily="34" charset="-122"/>
                <a:cs typeface="Barlow" pitchFamily="34" charset="-120"/>
              </a:rPr>
              <a:t>정상 로그를 정상으로 올바르게 판별한 비율</a:t>
            </a:r>
            <a:endParaRPr lang="en-US" sz="1350" dirty="0"/>
          </a:p>
        </p:txBody>
      </p:sp>
      <p:sp>
        <p:nvSpPr>
          <p:cNvPr id="18" name="Text 16"/>
          <p:cNvSpPr/>
          <p:nvPr/>
        </p:nvSpPr>
        <p:spPr>
          <a:xfrm>
            <a:off x="6852523" y="1400175"/>
            <a:ext cx="2325767" cy="290632"/>
          </a:xfrm>
          <a:prstGeom prst="rect">
            <a:avLst/>
          </a:prstGeom>
          <a:noFill/>
          <a:ln/>
        </p:spPr>
        <p:txBody>
          <a:bodyPr wrap="none" lIns="0" tIns="0" rIns="0" bIns="0" rtlCol="0" anchor="t"/>
          <a:lstStyle/>
          <a:p>
            <a:pPr marL="0" indent="0" algn="l">
              <a:lnSpc>
                <a:spcPts val="2250"/>
              </a:lnSpc>
              <a:buNone/>
            </a:pPr>
            <a:r>
              <a:rPr lang="en-US" sz="1800" b="1" dirty="0">
                <a:solidFill>
                  <a:srgbClr val="F0FCFF"/>
                </a:solidFill>
                <a:latin typeface="Spline Sans Bold" pitchFamily="34" charset="0"/>
                <a:ea typeface="Spline Sans Bold" pitchFamily="34" charset="-122"/>
                <a:cs typeface="Spline Sans Bold" pitchFamily="34" charset="-120"/>
              </a:rPr>
              <a:t>가중치 점수 산정</a:t>
            </a:r>
            <a:endParaRPr lang="en-US" sz="1800" dirty="0"/>
          </a:p>
        </p:txBody>
      </p:sp>
      <p:sp>
        <p:nvSpPr>
          <p:cNvPr id="19" name="Text 17"/>
          <p:cNvSpPr/>
          <p:nvPr/>
        </p:nvSpPr>
        <p:spPr>
          <a:xfrm>
            <a:off x="6852523" y="1911548"/>
            <a:ext cx="7087672" cy="600075"/>
          </a:xfrm>
          <a:prstGeom prst="rect">
            <a:avLst/>
          </a:prstGeom>
          <a:noFill/>
          <a:ln/>
        </p:spPr>
        <p:txBody>
          <a:bodyPr wrap="square" lIns="0" tIns="0" rIns="0" bIns="0" rtlCol="0" anchor="t"/>
          <a:lstStyle/>
          <a:p>
            <a:pPr marL="0" indent="0" algn="l">
              <a:lnSpc>
                <a:spcPts val="2450"/>
              </a:lnSpc>
              <a:buNone/>
            </a:pPr>
            <a:endParaRPr lang="en-US" sz="1500" dirty="0"/>
          </a:p>
        </p:txBody>
      </p:sp>
      <p:pic>
        <p:nvPicPr>
          <p:cNvPr id="20" name="Image 0" descr="preencoded.png"/>
          <p:cNvPicPr>
            <a:picLocks noChangeAspect="1"/>
          </p:cNvPicPr>
          <p:nvPr/>
        </p:nvPicPr>
        <p:blipFill>
          <a:blip r:embed="rId3"/>
          <a:stretch>
            <a:fillRect/>
          </a:stretch>
        </p:blipFill>
        <p:spPr>
          <a:xfrm>
            <a:off x="6852523" y="1911548"/>
            <a:ext cx="7087672" cy="600075"/>
          </a:xfrm>
          <a:prstGeom prst="rect">
            <a:avLst/>
          </a:prstGeom>
        </p:spPr>
      </p:pic>
      <p:sp>
        <p:nvSpPr>
          <p:cNvPr id="21" name="Shape 18"/>
          <p:cNvSpPr/>
          <p:nvPr/>
        </p:nvSpPr>
        <p:spPr>
          <a:xfrm>
            <a:off x="6852523" y="2732365"/>
            <a:ext cx="7087672" cy="2431137"/>
          </a:xfrm>
          <a:prstGeom prst="roundRect">
            <a:avLst>
              <a:gd name="adj" fmla="val 10762"/>
            </a:avLst>
          </a:prstGeom>
          <a:solidFill>
            <a:srgbClr val="004D36"/>
          </a:solidFill>
          <a:ln/>
        </p:spPr>
      </p:sp>
      <p:pic>
        <p:nvPicPr>
          <p:cNvPr id="22" name="Image 1" descr="preencoded.png"/>
          <p:cNvPicPr>
            <a:picLocks noChangeAspect="1"/>
          </p:cNvPicPr>
          <p:nvPr/>
        </p:nvPicPr>
        <p:blipFill>
          <a:blip r:embed="rId4"/>
          <a:stretch>
            <a:fillRect/>
          </a:stretch>
        </p:blipFill>
        <p:spPr>
          <a:xfrm>
            <a:off x="7026950" y="2971324"/>
            <a:ext cx="242173" cy="193715"/>
          </a:xfrm>
          <a:prstGeom prst="rect">
            <a:avLst/>
          </a:prstGeom>
        </p:spPr>
      </p:pic>
      <p:sp>
        <p:nvSpPr>
          <p:cNvPr id="23" name="Text 19"/>
          <p:cNvSpPr/>
          <p:nvPr/>
        </p:nvSpPr>
        <p:spPr>
          <a:xfrm>
            <a:off x="7443549" y="2950369"/>
            <a:ext cx="1938099" cy="242292"/>
          </a:xfrm>
          <a:prstGeom prst="rect">
            <a:avLst/>
          </a:prstGeom>
          <a:noFill/>
          <a:ln/>
        </p:spPr>
        <p:txBody>
          <a:bodyPr wrap="none" lIns="0" tIns="0" rIns="0" bIns="0" rtlCol="0" anchor="t"/>
          <a:lstStyle/>
          <a:p>
            <a:pPr marL="0" indent="0" algn="l">
              <a:lnSpc>
                <a:spcPts val="1900"/>
              </a:lnSpc>
              <a:buNone/>
            </a:pPr>
            <a:r>
              <a:rPr lang="en-US" sz="1500" b="1" dirty="0">
                <a:solidFill>
                  <a:srgbClr val="FFFFFF"/>
                </a:solidFill>
                <a:latin typeface="Spline Sans Bold" pitchFamily="34" charset="0"/>
                <a:ea typeface="Spline Sans Bold" pitchFamily="34" charset="-122"/>
                <a:cs typeface="Spline Sans Bold" pitchFamily="34" charset="-120"/>
              </a:rPr>
              <a:t>가중치 선정 근거</a:t>
            </a:r>
            <a:endParaRPr lang="en-US" sz="1500" dirty="0"/>
          </a:p>
        </p:txBody>
      </p:sp>
      <p:sp>
        <p:nvSpPr>
          <p:cNvPr id="24" name="Text 20"/>
          <p:cNvSpPr/>
          <p:nvPr/>
        </p:nvSpPr>
        <p:spPr>
          <a:xfrm>
            <a:off x="7443549" y="3367088"/>
            <a:ext cx="6322219" cy="558165"/>
          </a:xfrm>
          <a:prstGeom prst="rect">
            <a:avLst/>
          </a:prstGeom>
          <a:noFill/>
          <a:ln/>
        </p:spPr>
        <p:txBody>
          <a:bodyPr wrap="square" lIns="0" tIns="0" rIns="0" bIns="0" rtlCol="0" anchor="t"/>
          <a:lstStyle/>
          <a:p>
            <a:pPr marL="0" indent="0" algn="l">
              <a:lnSpc>
                <a:spcPts val="2150"/>
              </a:lnSpc>
              <a:buNone/>
            </a:pPr>
            <a:r>
              <a:rPr lang="en-US" sz="1350" dirty="0">
                <a:solidFill>
                  <a:srgbClr val="FFFFFF"/>
                </a:solidFill>
                <a:latin typeface="Barlow" pitchFamily="34" charset="0"/>
                <a:ea typeface="Barlow" pitchFamily="34" charset="-122"/>
                <a:cs typeface="Barlow" pitchFamily="34" charset="-120"/>
              </a:rPr>
              <a:t>로그 데이터는 정상 로그가 압도적으로 많은 </a:t>
            </a:r>
            <a:r>
              <a:rPr lang="en-US" sz="1350" b="1" dirty="0">
                <a:solidFill>
                  <a:srgbClr val="FFFFFF"/>
                </a:solidFill>
                <a:latin typeface="Barlow" pitchFamily="34" charset="0"/>
                <a:ea typeface="Barlow" pitchFamily="34" charset="-122"/>
                <a:cs typeface="Barlow" pitchFamily="34" charset="-120"/>
              </a:rPr>
              <a:t>불균형 데이터</a:t>
            </a:r>
            <a:r>
              <a:rPr lang="en-US" sz="1350" dirty="0">
                <a:solidFill>
                  <a:srgbClr val="FFFFFF"/>
                </a:solidFill>
                <a:latin typeface="Barlow" pitchFamily="34" charset="0"/>
                <a:ea typeface="Barlow" pitchFamily="34" charset="-122"/>
                <a:cs typeface="Barlow" pitchFamily="34" charset="-120"/>
              </a:rPr>
              <a:t>입니다. 단순 정확도만으로는 모델 성능을 올바르게 평가할 수 없습니다.</a:t>
            </a:r>
            <a:endParaRPr lang="en-US" sz="1350" dirty="0"/>
          </a:p>
        </p:txBody>
      </p:sp>
      <p:sp>
        <p:nvSpPr>
          <p:cNvPr id="25" name="Text 21"/>
          <p:cNvSpPr/>
          <p:nvPr/>
        </p:nvSpPr>
        <p:spPr>
          <a:xfrm>
            <a:off x="7443549" y="4082177"/>
            <a:ext cx="6322219" cy="837248"/>
          </a:xfrm>
          <a:prstGeom prst="rect">
            <a:avLst/>
          </a:prstGeom>
          <a:noFill/>
          <a:ln/>
        </p:spPr>
        <p:txBody>
          <a:bodyPr wrap="square" lIns="0" tIns="0" rIns="0" bIns="0" rtlCol="0" anchor="t"/>
          <a:lstStyle/>
          <a:p>
            <a:pPr marL="0" indent="0" algn="l">
              <a:lnSpc>
                <a:spcPts val="2150"/>
              </a:lnSpc>
              <a:buNone/>
            </a:pPr>
            <a:r>
              <a:rPr lang="en-US" sz="1350" b="1" dirty="0">
                <a:solidFill>
                  <a:srgbClr val="FFFFFF"/>
                </a:solidFill>
                <a:latin typeface="Barlow" pitchFamily="34" charset="0"/>
                <a:ea typeface="Barlow" pitchFamily="34" charset="-122"/>
                <a:cs typeface="Barlow" pitchFamily="34" charset="-120"/>
              </a:rPr>
              <a:t>F1-Score</a:t>
            </a:r>
            <a:r>
              <a:rPr lang="en-US" sz="1350" dirty="0">
                <a:solidFill>
                  <a:srgbClr val="FFFFFF"/>
                </a:solidFill>
                <a:latin typeface="Barlow" pitchFamily="34" charset="0"/>
                <a:ea typeface="Barlow" pitchFamily="34" charset="-122"/>
                <a:cs typeface="Barlow" pitchFamily="34" charset="-120"/>
              </a:rPr>
              <a:t>에 가장 높은 가중치(40%)를 부여한 이유는 Precision과 Recall의 균형을 중시하기 때문입니다. 운영 환경에서는 실제 에러를 놓치는 것(낮은 Recall)도 문제지만, 정상을 에러로 오판하는 것(낮은 Precision)도 큰 문제입니다.</a:t>
            </a:r>
            <a:endParaRPr lang="en-US" sz="13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291"/>
          </a:xfrm>
          <a:prstGeom prst="rect">
            <a:avLst/>
          </a:prstGeom>
        </p:spPr>
      </p:pic>
      <p:sp>
        <p:nvSpPr>
          <p:cNvPr id="3" name="Text 0"/>
          <p:cNvSpPr/>
          <p:nvPr/>
        </p:nvSpPr>
        <p:spPr>
          <a:xfrm>
            <a:off x="6152078" y="457676"/>
            <a:ext cx="3698558" cy="462201"/>
          </a:xfrm>
          <a:prstGeom prst="rect">
            <a:avLst/>
          </a:prstGeom>
          <a:noFill/>
          <a:ln/>
        </p:spPr>
        <p:txBody>
          <a:bodyPr wrap="none" lIns="0" tIns="0" rIns="0" bIns="0" rtlCol="0" anchor="t"/>
          <a:lstStyle/>
          <a:p>
            <a:pPr marL="0" indent="0" algn="l">
              <a:lnSpc>
                <a:spcPts val="3600"/>
              </a:lnSpc>
              <a:buNone/>
            </a:pPr>
            <a:r>
              <a:rPr lang="en-US" sz="2900" b="1" dirty="0">
                <a:solidFill>
                  <a:srgbClr val="F0FCFF"/>
                </a:solidFill>
                <a:latin typeface="Spline Sans Bold" pitchFamily="34" charset="0"/>
                <a:ea typeface="Spline Sans Bold" pitchFamily="34" charset="-122"/>
                <a:cs typeface="Spline Sans Bold" pitchFamily="34" charset="-120"/>
              </a:rPr>
              <a:t>실험 환경 및 구성</a:t>
            </a:r>
            <a:endParaRPr lang="en-US" sz="2900" dirty="0"/>
          </a:p>
        </p:txBody>
      </p:sp>
      <p:sp>
        <p:nvSpPr>
          <p:cNvPr id="4" name="Shape 1"/>
          <p:cNvSpPr/>
          <p:nvPr/>
        </p:nvSpPr>
        <p:spPr>
          <a:xfrm>
            <a:off x="6152078" y="1169432"/>
            <a:ext cx="3823097" cy="2890242"/>
          </a:xfrm>
          <a:prstGeom prst="roundRect">
            <a:avLst>
              <a:gd name="adj" fmla="val 8638"/>
            </a:avLst>
          </a:prstGeom>
          <a:solidFill>
            <a:srgbClr val="0A081B"/>
          </a:solidFill>
          <a:ln w="15240">
            <a:solidFill>
              <a:srgbClr val="16FFBB"/>
            </a:solidFill>
            <a:prstDash val="solid"/>
          </a:ln>
        </p:spPr>
      </p:sp>
      <p:sp>
        <p:nvSpPr>
          <p:cNvPr id="5" name="Shape 2"/>
          <p:cNvSpPr/>
          <p:nvPr/>
        </p:nvSpPr>
        <p:spPr>
          <a:xfrm>
            <a:off x="6333649" y="1351002"/>
            <a:ext cx="499229" cy="499229"/>
          </a:xfrm>
          <a:prstGeom prst="roundRect">
            <a:avLst>
              <a:gd name="adj" fmla="val 18314412"/>
            </a:avLst>
          </a:prstGeom>
          <a:solidFill>
            <a:srgbClr val="16FFBB"/>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0928" y="1488162"/>
            <a:ext cx="224671" cy="224671"/>
          </a:xfrm>
          <a:prstGeom prst="rect">
            <a:avLst/>
          </a:prstGeom>
        </p:spPr>
      </p:pic>
      <p:sp>
        <p:nvSpPr>
          <p:cNvPr id="7" name="Text 3"/>
          <p:cNvSpPr/>
          <p:nvPr/>
        </p:nvSpPr>
        <p:spPr>
          <a:xfrm>
            <a:off x="6333649" y="2016562"/>
            <a:ext cx="1849279" cy="231100"/>
          </a:xfrm>
          <a:prstGeom prst="rect">
            <a:avLst/>
          </a:prstGeom>
          <a:noFill/>
          <a:ln/>
        </p:spPr>
        <p:txBody>
          <a:bodyPr wrap="none" lIns="0" tIns="0" rIns="0" bIns="0" rtlCol="0" anchor="t"/>
          <a:lstStyle/>
          <a:p>
            <a:pPr marL="0" indent="0" algn="l">
              <a:lnSpc>
                <a:spcPts val="1800"/>
              </a:lnSpc>
              <a:buNone/>
            </a:pPr>
            <a:r>
              <a:rPr lang="en-US" sz="1450" b="1" dirty="0">
                <a:solidFill>
                  <a:srgbClr val="E0E4E6"/>
                </a:solidFill>
                <a:latin typeface="Spline Sans Bold" pitchFamily="34" charset="0"/>
                <a:ea typeface="Spline Sans Bold" pitchFamily="34" charset="-122"/>
                <a:cs typeface="Spline Sans Bold" pitchFamily="34" charset="-120"/>
              </a:rPr>
              <a:t>데이터 구성</a:t>
            </a:r>
            <a:endParaRPr lang="en-US" sz="1450" dirty="0"/>
          </a:p>
        </p:txBody>
      </p:sp>
      <p:sp>
        <p:nvSpPr>
          <p:cNvPr id="8" name="Text 4"/>
          <p:cNvSpPr/>
          <p:nvPr/>
        </p:nvSpPr>
        <p:spPr>
          <a:xfrm>
            <a:off x="6333649" y="2347436"/>
            <a:ext cx="3459956" cy="266224"/>
          </a:xfrm>
          <a:prstGeom prst="rect">
            <a:avLst/>
          </a:prstGeom>
          <a:noFill/>
          <a:ln/>
        </p:spPr>
        <p:txBody>
          <a:bodyPr wrap="none" lIns="0" tIns="0" rIns="0" bIns="0" rtlCol="0" anchor="t"/>
          <a:lstStyle/>
          <a:p>
            <a:pPr marL="0" indent="0" algn="l">
              <a:lnSpc>
                <a:spcPts val="2050"/>
              </a:lnSpc>
              <a:buNone/>
            </a:pPr>
            <a:r>
              <a:rPr lang="en-US" sz="1300" b="1" dirty="0">
                <a:solidFill>
                  <a:srgbClr val="E0E4E6"/>
                </a:solidFill>
                <a:latin typeface="Barlow" pitchFamily="34" charset="0"/>
                <a:ea typeface="Barlow" pitchFamily="34" charset="-122"/>
                <a:cs typeface="Barlow" pitchFamily="34" charset="-120"/>
              </a:rPr>
              <a:t>총 데이터셋:</a:t>
            </a:r>
            <a:r>
              <a:rPr lang="en-US" sz="1300" dirty="0">
                <a:solidFill>
                  <a:srgbClr val="E0E4E6"/>
                </a:solidFill>
                <a:latin typeface="Barlow" pitchFamily="34" charset="0"/>
                <a:ea typeface="Barlow" pitchFamily="34" charset="-122"/>
                <a:cs typeface="Barlow" pitchFamily="34" charset="-120"/>
              </a:rPr>
              <a:t> 50만 건 (500,000 레코드)</a:t>
            </a:r>
            <a:endParaRPr lang="en-US" sz="1300" dirty="0"/>
          </a:p>
        </p:txBody>
      </p:sp>
      <p:sp>
        <p:nvSpPr>
          <p:cNvPr id="9" name="Text 5"/>
          <p:cNvSpPr/>
          <p:nvPr/>
        </p:nvSpPr>
        <p:spPr>
          <a:xfrm>
            <a:off x="6333649" y="2713434"/>
            <a:ext cx="3459956" cy="532448"/>
          </a:xfrm>
          <a:prstGeom prst="rect">
            <a:avLst/>
          </a:prstGeom>
          <a:noFill/>
          <a:ln/>
        </p:spPr>
        <p:txBody>
          <a:bodyPr wrap="square" lIns="0" tIns="0" rIns="0" bIns="0" rtlCol="0" anchor="t"/>
          <a:lstStyle/>
          <a:p>
            <a:pPr marL="0" indent="0" algn="l">
              <a:lnSpc>
                <a:spcPts val="2050"/>
              </a:lnSpc>
              <a:buNone/>
            </a:pPr>
            <a:r>
              <a:rPr lang="en-US" sz="1300" b="1" dirty="0">
                <a:solidFill>
                  <a:srgbClr val="E0E4E6"/>
                </a:solidFill>
                <a:latin typeface="Barlow" pitchFamily="34" charset="0"/>
                <a:ea typeface="Barlow" pitchFamily="34" charset="-122"/>
                <a:cs typeface="Barlow" pitchFamily="34" charset="-120"/>
              </a:rPr>
              <a:t>학습 데이터:</a:t>
            </a:r>
            <a:r>
              <a:rPr lang="en-US" sz="1300" dirty="0">
                <a:solidFill>
                  <a:srgbClr val="E0E4E6"/>
                </a:solidFill>
                <a:latin typeface="Barlow" pitchFamily="34" charset="0"/>
                <a:ea typeface="Barlow" pitchFamily="34" charset="-122"/>
                <a:cs typeface="Barlow" pitchFamily="34" charset="-120"/>
              </a:rPr>
              <a:t> 정상 로그만으로 구성된 40만 건 (400,000 레코드)</a:t>
            </a:r>
            <a:endParaRPr lang="en-US" sz="1300" dirty="0"/>
          </a:p>
        </p:txBody>
      </p:sp>
      <p:sp>
        <p:nvSpPr>
          <p:cNvPr id="10" name="Text 6"/>
          <p:cNvSpPr/>
          <p:nvPr/>
        </p:nvSpPr>
        <p:spPr>
          <a:xfrm>
            <a:off x="6333649" y="3345656"/>
            <a:ext cx="3459956" cy="532448"/>
          </a:xfrm>
          <a:prstGeom prst="rect">
            <a:avLst/>
          </a:prstGeom>
          <a:noFill/>
          <a:ln/>
        </p:spPr>
        <p:txBody>
          <a:bodyPr wrap="square" lIns="0" tIns="0" rIns="0" bIns="0" rtlCol="0" anchor="t"/>
          <a:lstStyle/>
          <a:p>
            <a:pPr marL="0" indent="0" algn="l">
              <a:lnSpc>
                <a:spcPts val="2050"/>
              </a:lnSpc>
              <a:buNone/>
            </a:pPr>
            <a:r>
              <a:rPr lang="en-US" sz="1300" b="1" dirty="0">
                <a:solidFill>
                  <a:srgbClr val="E0E4E6"/>
                </a:solidFill>
                <a:latin typeface="Barlow" pitchFamily="34" charset="0"/>
                <a:ea typeface="Barlow" pitchFamily="34" charset="-122"/>
                <a:cs typeface="Barlow" pitchFamily="34" charset="-120"/>
              </a:rPr>
              <a:t>테스트 데이터:</a:t>
            </a:r>
            <a:r>
              <a:rPr lang="en-US" sz="1300" dirty="0">
                <a:solidFill>
                  <a:srgbClr val="E0E4E6"/>
                </a:solidFill>
                <a:latin typeface="Barlow" pitchFamily="34" charset="0"/>
                <a:ea typeface="Barlow" pitchFamily="34" charset="-122"/>
                <a:cs typeface="Barlow" pitchFamily="34" charset="-120"/>
              </a:rPr>
              <a:t> 정상 및 에러 로그로 구성된 10만 건 (100,000 레코드)</a:t>
            </a:r>
            <a:endParaRPr lang="en-US" sz="1300" dirty="0"/>
          </a:p>
        </p:txBody>
      </p:sp>
      <p:sp>
        <p:nvSpPr>
          <p:cNvPr id="11" name="Shape 7"/>
          <p:cNvSpPr/>
          <p:nvPr/>
        </p:nvSpPr>
        <p:spPr>
          <a:xfrm>
            <a:off x="10141506" y="1169432"/>
            <a:ext cx="3823216" cy="2890242"/>
          </a:xfrm>
          <a:prstGeom prst="roundRect">
            <a:avLst>
              <a:gd name="adj" fmla="val 8638"/>
            </a:avLst>
          </a:prstGeom>
          <a:solidFill>
            <a:srgbClr val="0A081B"/>
          </a:solidFill>
          <a:ln w="15240">
            <a:solidFill>
              <a:srgbClr val="29DDDA"/>
            </a:solidFill>
            <a:prstDash val="solid"/>
          </a:ln>
        </p:spPr>
      </p:sp>
      <p:sp>
        <p:nvSpPr>
          <p:cNvPr id="12" name="Shape 8"/>
          <p:cNvSpPr/>
          <p:nvPr/>
        </p:nvSpPr>
        <p:spPr>
          <a:xfrm>
            <a:off x="10323076" y="1351002"/>
            <a:ext cx="499229" cy="499229"/>
          </a:xfrm>
          <a:prstGeom prst="roundRect">
            <a:avLst>
              <a:gd name="adj" fmla="val 18314412"/>
            </a:avLst>
          </a:prstGeom>
          <a:solidFill>
            <a:srgbClr val="29DDDA"/>
          </a:solidFill>
          <a:ln/>
        </p:spPr>
      </p:sp>
      <p:pic>
        <p:nvPicPr>
          <p:cNvPr id="13"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0460355" y="1488162"/>
            <a:ext cx="224671" cy="224671"/>
          </a:xfrm>
          <a:prstGeom prst="rect">
            <a:avLst/>
          </a:prstGeom>
        </p:spPr>
      </p:pic>
      <p:sp>
        <p:nvSpPr>
          <p:cNvPr id="14" name="Text 9"/>
          <p:cNvSpPr/>
          <p:nvPr/>
        </p:nvSpPr>
        <p:spPr>
          <a:xfrm>
            <a:off x="10323076" y="2016562"/>
            <a:ext cx="1849279" cy="231100"/>
          </a:xfrm>
          <a:prstGeom prst="rect">
            <a:avLst/>
          </a:prstGeom>
          <a:noFill/>
          <a:ln/>
        </p:spPr>
        <p:txBody>
          <a:bodyPr wrap="none" lIns="0" tIns="0" rIns="0" bIns="0" rtlCol="0" anchor="t"/>
          <a:lstStyle/>
          <a:p>
            <a:pPr marL="0" indent="0" algn="l">
              <a:lnSpc>
                <a:spcPts val="1800"/>
              </a:lnSpc>
              <a:buNone/>
            </a:pPr>
            <a:r>
              <a:rPr lang="en-US" sz="1450" b="1" dirty="0">
                <a:solidFill>
                  <a:srgbClr val="E0E4E6"/>
                </a:solidFill>
                <a:latin typeface="Spline Sans Bold" pitchFamily="34" charset="0"/>
                <a:ea typeface="Spline Sans Bold" pitchFamily="34" charset="-122"/>
                <a:cs typeface="Spline Sans Bold" pitchFamily="34" charset="-120"/>
              </a:rPr>
              <a:t>하이퍼파라미터 튜닝</a:t>
            </a:r>
            <a:endParaRPr lang="en-US" sz="1450" dirty="0"/>
          </a:p>
        </p:txBody>
      </p:sp>
      <p:sp>
        <p:nvSpPr>
          <p:cNvPr id="15" name="Text 10"/>
          <p:cNvSpPr/>
          <p:nvPr/>
        </p:nvSpPr>
        <p:spPr>
          <a:xfrm>
            <a:off x="10323076" y="2347436"/>
            <a:ext cx="3460075" cy="798671"/>
          </a:xfrm>
          <a:prstGeom prst="rect">
            <a:avLst/>
          </a:prstGeom>
          <a:noFill/>
          <a:ln/>
        </p:spPr>
        <p:txBody>
          <a:bodyPr wrap="square" lIns="0" tIns="0" rIns="0" bIns="0" rtlCol="0" anchor="t"/>
          <a:lstStyle/>
          <a:p>
            <a:pPr marL="0" indent="0" algn="l">
              <a:lnSpc>
                <a:spcPts val="2050"/>
              </a:lnSpc>
              <a:buNone/>
            </a:pPr>
            <a:r>
              <a:rPr lang="en-US" sz="1300" dirty="0">
                <a:solidFill>
                  <a:srgbClr val="E0E4E6"/>
                </a:solidFill>
                <a:latin typeface="Barlow" pitchFamily="34" charset="0"/>
                <a:ea typeface="Barlow" pitchFamily="34" charset="-122"/>
                <a:cs typeface="Barlow" pitchFamily="34" charset="-120"/>
              </a:rPr>
              <a:t>Comparison 0부터 Comparison 4까지 총 5번의 반복 실험을 통해 최적의 파라미터 조합을 탐색했습니다.</a:t>
            </a:r>
            <a:endParaRPr lang="en-US" sz="1300" dirty="0"/>
          </a:p>
        </p:txBody>
      </p:sp>
      <p:sp>
        <p:nvSpPr>
          <p:cNvPr id="16" name="Text 11"/>
          <p:cNvSpPr/>
          <p:nvPr/>
        </p:nvSpPr>
        <p:spPr>
          <a:xfrm>
            <a:off x="10323076" y="3245882"/>
            <a:ext cx="3460075" cy="532448"/>
          </a:xfrm>
          <a:prstGeom prst="rect">
            <a:avLst/>
          </a:prstGeom>
          <a:noFill/>
          <a:ln/>
        </p:spPr>
        <p:txBody>
          <a:bodyPr wrap="square" lIns="0" tIns="0" rIns="0" bIns="0" rtlCol="0" anchor="t"/>
          <a:lstStyle/>
          <a:p>
            <a:pPr marL="0" indent="0" algn="l">
              <a:lnSpc>
                <a:spcPts val="2050"/>
              </a:lnSpc>
              <a:buNone/>
            </a:pPr>
            <a:r>
              <a:rPr lang="en-US" sz="1300" dirty="0">
                <a:solidFill>
                  <a:srgbClr val="E0E4E6"/>
                </a:solidFill>
                <a:latin typeface="Barlow" pitchFamily="34" charset="0"/>
                <a:ea typeface="Barlow" pitchFamily="34" charset="-122"/>
                <a:cs typeface="Barlow" pitchFamily="34" charset="-120"/>
              </a:rPr>
              <a:t>Window Size, Threshold, 임베딩 차원, 학습률 등을 체계적으로 조정하며 성능을 개선했습니다.</a:t>
            </a:r>
            <a:endParaRPr lang="en-US" sz="1300" dirty="0"/>
          </a:p>
        </p:txBody>
      </p:sp>
      <p:sp>
        <p:nvSpPr>
          <p:cNvPr id="17" name="Shape 12"/>
          <p:cNvSpPr/>
          <p:nvPr/>
        </p:nvSpPr>
        <p:spPr>
          <a:xfrm>
            <a:off x="6152078" y="4226004"/>
            <a:ext cx="7812643" cy="1991797"/>
          </a:xfrm>
          <a:prstGeom prst="roundRect">
            <a:avLst>
              <a:gd name="adj" fmla="val 12534"/>
            </a:avLst>
          </a:prstGeom>
          <a:solidFill>
            <a:srgbClr val="0A081B"/>
          </a:solidFill>
          <a:ln w="15240">
            <a:solidFill>
              <a:srgbClr val="37A7E7"/>
            </a:solidFill>
            <a:prstDash val="solid"/>
          </a:ln>
        </p:spPr>
      </p:sp>
      <p:sp>
        <p:nvSpPr>
          <p:cNvPr id="18" name="Shape 13"/>
          <p:cNvSpPr/>
          <p:nvPr/>
        </p:nvSpPr>
        <p:spPr>
          <a:xfrm>
            <a:off x="6333649" y="4407575"/>
            <a:ext cx="499229" cy="499229"/>
          </a:xfrm>
          <a:prstGeom prst="roundRect">
            <a:avLst>
              <a:gd name="adj" fmla="val 18314412"/>
            </a:avLst>
          </a:prstGeom>
          <a:solidFill>
            <a:srgbClr val="37A7E7"/>
          </a:solidFill>
          <a:ln/>
        </p:spPr>
      </p:sp>
      <p:pic>
        <p:nvPicPr>
          <p:cNvPr id="19"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6470928" y="4544735"/>
            <a:ext cx="224671" cy="224671"/>
          </a:xfrm>
          <a:prstGeom prst="rect">
            <a:avLst/>
          </a:prstGeom>
        </p:spPr>
      </p:pic>
      <p:sp>
        <p:nvSpPr>
          <p:cNvPr id="20" name="Text 14"/>
          <p:cNvSpPr/>
          <p:nvPr/>
        </p:nvSpPr>
        <p:spPr>
          <a:xfrm>
            <a:off x="6333649" y="5073134"/>
            <a:ext cx="1849279" cy="231100"/>
          </a:xfrm>
          <a:prstGeom prst="rect">
            <a:avLst/>
          </a:prstGeom>
          <a:noFill/>
          <a:ln/>
        </p:spPr>
        <p:txBody>
          <a:bodyPr wrap="none" lIns="0" tIns="0" rIns="0" bIns="0" rtlCol="0" anchor="t"/>
          <a:lstStyle/>
          <a:p>
            <a:pPr marL="0" indent="0" algn="l">
              <a:lnSpc>
                <a:spcPts val="1800"/>
              </a:lnSpc>
              <a:buNone/>
            </a:pPr>
            <a:r>
              <a:rPr lang="en-US" sz="1450" b="1" dirty="0">
                <a:solidFill>
                  <a:srgbClr val="E0E4E6"/>
                </a:solidFill>
                <a:latin typeface="Spline Sans Bold" pitchFamily="34" charset="0"/>
                <a:ea typeface="Spline Sans Bold" pitchFamily="34" charset="-122"/>
                <a:cs typeface="Spline Sans Bold" pitchFamily="34" charset="-120"/>
              </a:rPr>
              <a:t>최종 목표</a:t>
            </a:r>
            <a:endParaRPr lang="en-US" sz="1450" dirty="0"/>
          </a:p>
        </p:txBody>
      </p:sp>
      <p:sp>
        <p:nvSpPr>
          <p:cNvPr id="21" name="Text 15"/>
          <p:cNvSpPr/>
          <p:nvPr/>
        </p:nvSpPr>
        <p:spPr>
          <a:xfrm>
            <a:off x="6333649" y="5404009"/>
            <a:ext cx="7449503" cy="266224"/>
          </a:xfrm>
          <a:prstGeom prst="rect">
            <a:avLst/>
          </a:prstGeom>
          <a:noFill/>
          <a:ln/>
        </p:spPr>
        <p:txBody>
          <a:bodyPr wrap="none" lIns="0" tIns="0" rIns="0" bIns="0" rtlCol="0" anchor="t"/>
          <a:lstStyle/>
          <a:p>
            <a:pPr marL="0" indent="0" algn="l">
              <a:lnSpc>
                <a:spcPts val="2050"/>
              </a:lnSpc>
              <a:buNone/>
            </a:pPr>
            <a:r>
              <a:rPr lang="en-US" sz="1300" dirty="0">
                <a:solidFill>
                  <a:srgbClr val="E0E4E6"/>
                </a:solidFill>
                <a:latin typeface="Barlow" pitchFamily="34" charset="0"/>
                <a:ea typeface="Barlow" pitchFamily="34" charset="-122"/>
                <a:cs typeface="Barlow" pitchFamily="34" charset="-120"/>
              </a:rPr>
              <a:t>운영 환경에서 실용적으로 활용 가능한 수준의 성능 달성</a:t>
            </a:r>
            <a:endParaRPr lang="en-US" sz="1300" dirty="0"/>
          </a:p>
        </p:txBody>
      </p:sp>
      <p:sp>
        <p:nvSpPr>
          <p:cNvPr id="22" name="Text 16"/>
          <p:cNvSpPr/>
          <p:nvPr/>
        </p:nvSpPr>
        <p:spPr>
          <a:xfrm>
            <a:off x="6333649" y="5770007"/>
            <a:ext cx="7449503" cy="266224"/>
          </a:xfrm>
          <a:prstGeom prst="rect">
            <a:avLst/>
          </a:prstGeom>
          <a:noFill/>
          <a:ln/>
        </p:spPr>
        <p:txBody>
          <a:bodyPr wrap="none" lIns="0" tIns="0" rIns="0" bIns="0" rtlCol="0" anchor="t"/>
          <a:lstStyle/>
          <a:p>
            <a:pPr marL="0" indent="0" algn="l">
              <a:lnSpc>
                <a:spcPts val="2050"/>
              </a:lnSpc>
              <a:buNone/>
            </a:pPr>
            <a:r>
              <a:rPr lang="en-US" sz="1300" dirty="0">
                <a:solidFill>
                  <a:srgbClr val="E0E4E6"/>
                </a:solidFill>
                <a:latin typeface="Barlow" pitchFamily="34" charset="0"/>
                <a:ea typeface="Barlow" pitchFamily="34" charset="-122"/>
                <a:cs typeface="Barlow" pitchFamily="34" charset="-120"/>
              </a:rPr>
              <a:t>오탐지(False Positive)를 최소화하면서도 실제 에러를 놓치지 않는 균형점 찾기</a:t>
            </a:r>
            <a:endParaRPr lang="en-US" sz="1300" dirty="0"/>
          </a:p>
        </p:txBody>
      </p:sp>
      <p:sp>
        <p:nvSpPr>
          <p:cNvPr id="23" name="Shape 17"/>
          <p:cNvSpPr/>
          <p:nvPr/>
        </p:nvSpPr>
        <p:spPr>
          <a:xfrm>
            <a:off x="6152078" y="6404967"/>
            <a:ext cx="7812643" cy="1370647"/>
          </a:xfrm>
          <a:prstGeom prst="roundRect">
            <a:avLst>
              <a:gd name="adj" fmla="val 18214"/>
            </a:avLst>
          </a:prstGeom>
          <a:solidFill>
            <a:srgbClr val="004D36"/>
          </a:solidFill>
          <a:ln/>
        </p:spPr>
      </p:sp>
      <p:pic>
        <p:nvPicPr>
          <p:cNvPr id="24" name="Image 4" descr="preencoded.png"/>
          <p:cNvPicPr>
            <a:picLocks noChangeAspect="1"/>
          </p:cNvPicPr>
          <p:nvPr/>
        </p:nvPicPr>
        <p:blipFill>
          <a:blip r:embed="rId8"/>
          <a:stretch>
            <a:fillRect/>
          </a:stretch>
        </p:blipFill>
        <p:spPr>
          <a:xfrm>
            <a:off x="6318409" y="6626304"/>
            <a:ext cx="231100" cy="184904"/>
          </a:xfrm>
          <a:prstGeom prst="rect">
            <a:avLst/>
          </a:prstGeom>
        </p:spPr>
      </p:pic>
      <p:sp>
        <p:nvSpPr>
          <p:cNvPr id="25" name="Text 18"/>
          <p:cNvSpPr/>
          <p:nvPr/>
        </p:nvSpPr>
        <p:spPr>
          <a:xfrm>
            <a:off x="6715839" y="6612850"/>
            <a:ext cx="1849279" cy="231100"/>
          </a:xfrm>
          <a:prstGeom prst="rect">
            <a:avLst/>
          </a:prstGeom>
          <a:noFill/>
          <a:ln/>
        </p:spPr>
        <p:txBody>
          <a:bodyPr wrap="none" lIns="0" tIns="0" rIns="0" bIns="0" rtlCol="0" anchor="t"/>
          <a:lstStyle/>
          <a:p>
            <a:pPr marL="0" indent="0" algn="l">
              <a:lnSpc>
                <a:spcPts val="1800"/>
              </a:lnSpc>
              <a:buNone/>
            </a:pPr>
            <a:r>
              <a:rPr lang="en-US" sz="1450" b="1" dirty="0">
                <a:solidFill>
                  <a:srgbClr val="FFFFFF"/>
                </a:solidFill>
                <a:latin typeface="Spline Sans Bold" pitchFamily="34" charset="0"/>
                <a:ea typeface="Spline Sans Bold" pitchFamily="34" charset="-122"/>
                <a:cs typeface="Spline Sans Bold" pitchFamily="34" charset="-120"/>
              </a:rPr>
              <a:t>데이터셋 규모 제한 고지</a:t>
            </a:r>
            <a:endParaRPr lang="en-US" sz="1450" dirty="0"/>
          </a:p>
        </p:txBody>
      </p:sp>
      <p:sp>
        <p:nvSpPr>
          <p:cNvPr id="26" name="Text 19"/>
          <p:cNvSpPr/>
          <p:nvPr/>
        </p:nvSpPr>
        <p:spPr>
          <a:xfrm>
            <a:off x="6715839" y="7010281"/>
            <a:ext cx="7082552" cy="532448"/>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latin typeface="Barlow" pitchFamily="34" charset="0"/>
                <a:ea typeface="Barlow" pitchFamily="34" charset="-122"/>
                <a:cs typeface="Barlow" pitchFamily="34" charset="-120"/>
              </a:rPr>
              <a:t>연산 자원 제약으로 인해 모델 비교 및 선정 실험에는 전체 1,000만 라인 데이터셋 대신 50만 건(500,000 레코드)의 샘플 데이터셋을 활용했습니다.</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81063" y="1324451"/>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성능 비교 결과</a:t>
            </a:r>
            <a:endParaRPr lang="en-US" sz="3850" dirty="0"/>
          </a:p>
        </p:txBody>
      </p:sp>
      <p:sp>
        <p:nvSpPr>
          <p:cNvPr id="3" name="Text 1"/>
          <p:cNvSpPr/>
          <p:nvPr/>
        </p:nvSpPr>
        <p:spPr>
          <a:xfrm>
            <a:off x="881063" y="2024539"/>
            <a:ext cx="5133023" cy="367070"/>
          </a:xfrm>
          <a:prstGeom prst="rect">
            <a:avLst/>
          </a:prstGeom>
          <a:noFill/>
          <a:ln/>
        </p:spPr>
        <p:txBody>
          <a:bodyPr wrap="none" lIns="0" tIns="0" rIns="0" bIns="0" rtlCol="0" anchor="t"/>
          <a:lstStyle/>
          <a:p>
            <a:pPr marL="0" indent="0" algn="l">
              <a:lnSpc>
                <a:spcPts val="2850"/>
              </a:lnSpc>
              <a:buNone/>
            </a:pPr>
            <a:r>
              <a:rPr lang="en-US" sz="2300" b="1" dirty="0">
                <a:solidFill>
                  <a:srgbClr val="F0FCFF"/>
                </a:solidFill>
                <a:latin typeface="Spline Sans Bold" pitchFamily="34" charset="0"/>
                <a:ea typeface="Spline Sans Bold" pitchFamily="34" charset="-122"/>
                <a:cs typeface="Spline Sans Bold" pitchFamily="34" charset="-120"/>
              </a:rPr>
              <a:t>DeepLog vs LogAnomaly 핵심 지표 비교</a:t>
            </a:r>
            <a:endParaRPr lang="en-US" sz="2300" dirty="0"/>
          </a:p>
        </p:txBody>
      </p:sp>
      <p:sp>
        <p:nvSpPr>
          <p:cNvPr id="4" name="Shape 2"/>
          <p:cNvSpPr/>
          <p:nvPr/>
        </p:nvSpPr>
        <p:spPr>
          <a:xfrm>
            <a:off x="881063" y="2722007"/>
            <a:ext cx="12868275" cy="1911191"/>
          </a:xfrm>
          <a:prstGeom prst="roundRect">
            <a:avLst>
              <a:gd name="adj" fmla="val 17290"/>
            </a:avLst>
          </a:prstGeom>
          <a:noFill/>
          <a:ln w="7620">
            <a:solidFill>
              <a:srgbClr val="FFFFFF">
                <a:alpha val="24000"/>
              </a:srgbClr>
            </a:solidFill>
            <a:prstDash val="solid"/>
          </a:ln>
        </p:spPr>
      </p:sp>
      <p:sp>
        <p:nvSpPr>
          <p:cNvPr id="5" name="Shape 3"/>
          <p:cNvSpPr/>
          <p:nvPr/>
        </p:nvSpPr>
        <p:spPr>
          <a:xfrm>
            <a:off x="888683" y="2729627"/>
            <a:ext cx="12853035" cy="631984"/>
          </a:xfrm>
          <a:prstGeom prst="rect">
            <a:avLst/>
          </a:prstGeom>
          <a:solidFill>
            <a:srgbClr val="FFFFFF">
              <a:alpha val="4000"/>
            </a:srgbClr>
          </a:solidFill>
          <a:ln/>
        </p:spPr>
      </p:sp>
      <p:sp>
        <p:nvSpPr>
          <p:cNvPr id="6" name="Text 4"/>
          <p:cNvSpPr/>
          <p:nvPr/>
        </p:nvSpPr>
        <p:spPr>
          <a:xfrm>
            <a:off x="1109424" y="2869406"/>
            <a:ext cx="2768918"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모델</a:t>
            </a:r>
            <a:endParaRPr lang="en-US" sz="1700" dirty="0"/>
          </a:p>
        </p:txBody>
      </p:sp>
      <p:sp>
        <p:nvSpPr>
          <p:cNvPr id="7" name="Text 5"/>
          <p:cNvSpPr/>
          <p:nvPr/>
        </p:nvSpPr>
        <p:spPr>
          <a:xfrm>
            <a:off x="4326493" y="2869406"/>
            <a:ext cx="1479709"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Accuracy</a:t>
            </a:r>
            <a:endParaRPr lang="en-US" sz="1700" dirty="0"/>
          </a:p>
        </p:txBody>
      </p:sp>
      <p:sp>
        <p:nvSpPr>
          <p:cNvPr id="8" name="Text 6"/>
          <p:cNvSpPr/>
          <p:nvPr/>
        </p:nvSpPr>
        <p:spPr>
          <a:xfrm>
            <a:off x="6254353" y="2869406"/>
            <a:ext cx="1479709"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Precision</a:t>
            </a:r>
            <a:endParaRPr lang="en-US" sz="1700" dirty="0"/>
          </a:p>
        </p:txBody>
      </p:sp>
      <p:sp>
        <p:nvSpPr>
          <p:cNvPr id="9" name="Text 7"/>
          <p:cNvSpPr/>
          <p:nvPr/>
        </p:nvSpPr>
        <p:spPr>
          <a:xfrm>
            <a:off x="8182213" y="2869406"/>
            <a:ext cx="1479709"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Recall</a:t>
            </a:r>
            <a:endParaRPr lang="en-US" sz="1700" dirty="0"/>
          </a:p>
        </p:txBody>
      </p:sp>
      <p:sp>
        <p:nvSpPr>
          <p:cNvPr id="10" name="Text 8"/>
          <p:cNvSpPr/>
          <p:nvPr/>
        </p:nvSpPr>
        <p:spPr>
          <a:xfrm>
            <a:off x="10110073" y="2869406"/>
            <a:ext cx="1479709"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F1-Score</a:t>
            </a:r>
            <a:endParaRPr lang="en-US" sz="1700" dirty="0"/>
          </a:p>
        </p:txBody>
      </p:sp>
      <p:sp>
        <p:nvSpPr>
          <p:cNvPr id="11" name="Text 9"/>
          <p:cNvSpPr/>
          <p:nvPr/>
        </p:nvSpPr>
        <p:spPr>
          <a:xfrm>
            <a:off x="12037933" y="2869406"/>
            <a:ext cx="1483519"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Specificity</a:t>
            </a:r>
            <a:endParaRPr lang="en-US" sz="1700" dirty="0"/>
          </a:p>
        </p:txBody>
      </p:sp>
      <p:sp>
        <p:nvSpPr>
          <p:cNvPr id="12" name="Shape 10"/>
          <p:cNvSpPr/>
          <p:nvPr/>
        </p:nvSpPr>
        <p:spPr>
          <a:xfrm>
            <a:off x="888683" y="3361611"/>
            <a:ext cx="12853035" cy="631984"/>
          </a:xfrm>
          <a:prstGeom prst="rect">
            <a:avLst/>
          </a:prstGeom>
          <a:solidFill>
            <a:srgbClr val="000000">
              <a:alpha val="4000"/>
            </a:srgbClr>
          </a:solidFill>
          <a:ln/>
        </p:spPr>
      </p:sp>
      <p:sp>
        <p:nvSpPr>
          <p:cNvPr id="13" name="Text 11"/>
          <p:cNvSpPr/>
          <p:nvPr/>
        </p:nvSpPr>
        <p:spPr>
          <a:xfrm>
            <a:off x="1109424" y="3501390"/>
            <a:ext cx="2768918"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DeepLog</a:t>
            </a:r>
            <a:endParaRPr lang="en-US" sz="1700" dirty="0"/>
          </a:p>
        </p:txBody>
      </p:sp>
      <p:sp>
        <p:nvSpPr>
          <p:cNvPr id="14" name="Text 12"/>
          <p:cNvSpPr/>
          <p:nvPr/>
        </p:nvSpPr>
        <p:spPr>
          <a:xfrm>
            <a:off x="4326493" y="3501390"/>
            <a:ext cx="147970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7.20%</a:t>
            </a:r>
            <a:endParaRPr lang="en-US" sz="1700" dirty="0"/>
          </a:p>
        </p:txBody>
      </p:sp>
      <p:sp>
        <p:nvSpPr>
          <p:cNvPr id="15" name="Text 13"/>
          <p:cNvSpPr/>
          <p:nvPr/>
        </p:nvSpPr>
        <p:spPr>
          <a:xfrm>
            <a:off x="6254353" y="3501390"/>
            <a:ext cx="147970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7.18%</a:t>
            </a:r>
            <a:endParaRPr lang="en-US" sz="1700" dirty="0"/>
          </a:p>
        </p:txBody>
      </p:sp>
      <p:sp>
        <p:nvSpPr>
          <p:cNvPr id="16" name="Text 14"/>
          <p:cNvSpPr/>
          <p:nvPr/>
        </p:nvSpPr>
        <p:spPr>
          <a:xfrm>
            <a:off x="8182213" y="3501390"/>
            <a:ext cx="147970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99.99%</a:t>
            </a:r>
            <a:endParaRPr lang="en-US" sz="1700" dirty="0"/>
          </a:p>
        </p:txBody>
      </p:sp>
      <p:sp>
        <p:nvSpPr>
          <p:cNvPr id="17" name="Text 15"/>
          <p:cNvSpPr/>
          <p:nvPr/>
        </p:nvSpPr>
        <p:spPr>
          <a:xfrm>
            <a:off x="10110073" y="3501390"/>
            <a:ext cx="147970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13.43%</a:t>
            </a:r>
            <a:endParaRPr lang="en-US" sz="1700" dirty="0"/>
          </a:p>
        </p:txBody>
      </p:sp>
      <p:sp>
        <p:nvSpPr>
          <p:cNvPr id="18" name="Text 16"/>
          <p:cNvSpPr/>
          <p:nvPr/>
        </p:nvSpPr>
        <p:spPr>
          <a:xfrm>
            <a:off x="12037933" y="3501390"/>
            <a:ext cx="148351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0.10%</a:t>
            </a:r>
            <a:endParaRPr lang="en-US" sz="1700" dirty="0"/>
          </a:p>
        </p:txBody>
      </p:sp>
      <p:sp>
        <p:nvSpPr>
          <p:cNvPr id="19" name="Shape 17"/>
          <p:cNvSpPr/>
          <p:nvPr/>
        </p:nvSpPr>
        <p:spPr>
          <a:xfrm>
            <a:off x="888683" y="3993594"/>
            <a:ext cx="12853035" cy="631984"/>
          </a:xfrm>
          <a:prstGeom prst="rect">
            <a:avLst/>
          </a:prstGeom>
          <a:solidFill>
            <a:srgbClr val="FFFFFF">
              <a:alpha val="4000"/>
            </a:srgbClr>
          </a:solidFill>
          <a:ln/>
        </p:spPr>
      </p:sp>
      <p:sp>
        <p:nvSpPr>
          <p:cNvPr id="20" name="Text 18"/>
          <p:cNvSpPr/>
          <p:nvPr/>
        </p:nvSpPr>
        <p:spPr>
          <a:xfrm>
            <a:off x="1109424" y="4133374"/>
            <a:ext cx="2768918"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LogAnomaly</a:t>
            </a:r>
            <a:endParaRPr lang="en-US" sz="1700" dirty="0"/>
          </a:p>
        </p:txBody>
      </p:sp>
      <p:sp>
        <p:nvSpPr>
          <p:cNvPr id="21" name="Text 19"/>
          <p:cNvSpPr/>
          <p:nvPr/>
        </p:nvSpPr>
        <p:spPr>
          <a:xfrm>
            <a:off x="4326493" y="4133374"/>
            <a:ext cx="1479709" cy="352425"/>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highlight>
                  <a:srgbClr val="16FFBB"/>
                </a:highlight>
                <a:latin typeface="Barlow" pitchFamily="34" charset="0"/>
                <a:ea typeface="Barlow" pitchFamily="34" charset="-122"/>
                <a:cs typeface="Barlow" pitchFamily="34" charset="-120"/>
              </a:rPr>
              <a:t>88.35%</a:t>
            </a:r>
            <a:endParaRPr lang="en-US" sz="1700" dirty="0"/>
          </a:p>
        </p:txBody>
      </p:sp>
      <p:sp>
        <p:nvSpPr>
          <p:cNvPr id="22" name="Text 20"/>
          <p:cNvSpPr/>
          <p:nvPr/>
        </p:nvSpPr>
        <p:spPr>
          <a:xfrm>
            <a:off x="6254353" y="4133374"/>
            <a:ext cx="147970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17.46%</a:t>
            </a:r>
            <a:endParaRPr lang="en-US" sz="1700" dirty="0"/>
          </a:p>
        </p:txBody>
      </p:sp>
      <p:sp>
        <p:nvSpPr>
          <p:cNvPr id="23" name="Text 21"/>
          <p:cNvSpPr/>
          <p:nvPr/>
        </p:nvSpPr>
        <p:spPr>
          <a:xfrm>
            <a:off x="8182213" y="4133374"/>
            <a:ext cx="147970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5.28%</a:t>
            </a:r>
            <a:endParaRPr lang="en-US" sz="1700" dirty="0"/>
          </a:p>
        </p:txBody>
      </p:sp>
      <p:sp>
        <p:nvSpPr>
          <p:cNvPr id="24" name="Text 22"/>
          <p:cNvSpPr/>
          <p:nvPr/>
        </p:nvSpPr>
        <p:spPr>
          <a:xfrm>
            <a:off x="10110073" y="4133374"/>
            <a:ext cx="147970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6.13%</a:t>
            </a:r>
            <a:endParaRPr lang="en-US" sz="1700" dirty="0"/>
          </a:p>
        </p:txBody>
      </p:sp>
      <p:sp>
        <p:nvSpPr>
          <p:cNvPr id="25" name="Text 23"/>
          <p:cNvSpPr/>
          <p:nvPr/>
        </p:nvSpPr>
        <p:spPr>
          <a:xfrm>
            <a:off x="12037933" y="4133374"/>
            <a:ext cx="1483519" cy="352425"/>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highlight>
                  <a:srgbClr val="16FFBB"/>
                </a:highlight>
                <a:latin typeface="Barlow" pitchFamily="34" charset="0"/>
                <a:ea typeface="Barlow" pitchFamily="34" charset="-122"/>
                <a:cs typeface="Barlow" pitchFamily="34" charset="-120"/>
              </a:rPr>
              <a:t>94.80%</a:t>
            </a:r>
            <a:endParaRPr lang="en-US" sz="1700" dirty="0"/>
          </a:p>
        </p:txBody>
      </p:sp>
      <p:sp>
        <p:nvSpPr>
          <p:cNvPr id="26" name="Text 24"/>
          <p:cNvSpPr/>
          <p:nvPr/>
        </p:nvSpPr>
        <p:spPr>
          <a:xfrm>
            <a:off x="881063" y="4963597"/>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결과 해석</a:t>
            </a:r>
            <a:endParaRPr lang="en-US" sz="1900" dirty="0"/>
          </a:p>
        </p:txBody>
      </p:sp>
      <p:sp>
        <p:nvSpPr>
          <p:cNvPr id="27" name="Text 25"/>
          <p:cNvSpPr/>
          <p:nvPr/>
        </p:nvSpPr>
        <p:spPr>
          <a:xfrm>
            <a:off x="881063" y="5599986"/>
            <a:ext cx="12868275" cy="704850"/>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DeepLog의 문제점:</a:t>
            </a:r>
            <a:r>
              <a:rPr lang="en-US" sz="1700" dirty="0">
                <a:solidFill>
                  <a:srgbClr val="E0E4E6"/>
                </a:solidFill>
                <a:latin typeface="Barlow" pitchFamily="34" charset="0"/>
                <a:ea typeface="Barlow" pitchFamily="34" charset="-122"/>
                <a:cs typeface="Barlow" pitchFamily="34" charset="-120"/>
              </a:rPr>
              <a:t> 재현율(Recall)은 거의 100%에 가깝지만, 정상 로그의 99.9%를 에러로 잘못 판단하는 심각한 오탐지 문제가 발생했습니다. 이는 실제 운영 환경에서 "양치기 소년" 효과를 초래하여 실용성이 없습니다.</a:t>
            </a:r>
            <a:endParaRPr lang="en-US" sz="1700" dirty="0"/>
          </a:p>
        </p:txBody>
      </p:sp>
      <p:sp>
        <p:nvSpPr>
          <p:cNvPr id="28" name="Text 26"/>
          <p:cNvSpPr/>
          <p:nvPr/>
        </p:nvSpPr>
        <p:spPr>
          <a:xfrm>
            <a:off x="881063" y="6552605"/>
            <a:ext cx="12868275"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LogAnomaly의 강점:</a:t>
            </a:r>
            <a:r>
              <a:rPr lang="en-US" sz="1700" dirty="0">
                <a:solidFill>
                  <a:srgbClr val="E0E4E6"/>
                </a:solidFill>
                <a:latin typeface="Barlow" pitchFamily="34" charset="0"/>
                <a:ea typeface="Barlow" pitchFamily="34" charset="-122"/>
                <a:cs typeface="Barlow" pitchFamily="34" charset="-120"/>
              </a:rPr>
              <a:t> 정확도 88.35%, 특이도 94.8%로 정상 로그를 정상으로 올바르게 판별하는 능력이 뛰어납니다.</a:t>
            </a:r>
            <a:endParaRPr lang="en-US" sz="1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 0" descr="preencoded.png"/>
          <p:cNvPicPr>
            <a:picLocks noChangeAspect="1"/>
          </p:cNvPicPr>
          <p:nvPr/>
        </p:nvPicPr>
        <p:blipFill>
          <a:blip r:embed="rId3"/>
          <a:stretch>
            <a:fillRect/>
          </a:stretch>
        </p:blipFill>
        <p:spPr>
          <a:xfrm>
            <a:off x="304800" y="1443930"/>
            <a:ext cx="6876097" cy="5341739"/>
          </a:xfrm>
          <a:prstGeom prst="rect">
            <a:avLst/>
          </a:prstGeom>
        </p:spPr>
      </p:pic>
      <p:pic>
        <p:nvPicPr>
          <p:cNvPr id="34" name="Image 1" descr="preencoded.png"/>
          <p:cNvPicPr>
            <a:picLocks noChangeAspect="1"/>
          </p:cNvPicPr>
          <p:nvPr/>
        </p:nvPicPr>
        <p:blipFill>
          <a:blip r:embed="rId4"/>
          <a:stretch>
            <a:fillRect/>
          </a:stretch>
        </p:blipFill>
        <p:spPr>
          <a:xfrm>
            <a:off x="7457123" y="1443930"/>
            <a:ext cx="6740366" cy="5341739"/>
          </a:xfrm>
          <a:prstGeom prst="rect">
            <a:avLst/>
          </a:prstGeom>
        </p:spPr>
      </p:pic>
      <p:sp>
        <p:nvSpPr>
          <p:cNvPr id="35" name="Text 31"/>
          <p:cNvSpPr/>
          <p:nvPr/>
        </p:nvSpPr>
        <p:spPr>
          <a:xfrm>
            <a:off x="440531" y="11477030"/>
            <a:ext cx="13749337"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제공된 성능 비교 차트는 DeepLog와 LogAnomaly 두 모델의 이상 탐지 능력을 상세히 보여줍니다.</a:t>
            </a:r>
            <a:endParaRPr lang="en-US" sz="850" dirty="0"/>
          </a:p>
        </p:txBody>
      </p:sp>
      <p:sp>
        <p:nvSpPr>
          <p:cNvPr id="36" name="Text 32"/>
          <p:cNvSpPr/>
          <p:nvPr/>
        </p:nvSpPr>
        <p:spPr>
          <a:xfrm>
            <a:off x="440531" y="11777067"/>
            <a:ext cx="13749337"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1. Confusion Matrix 해석:</a:t>
            </a:r>
            <a:endParaRPr lang="en-US" sz="850" dirty="0"/>
          </a:p>
        </p:txBody>
      </p:sp>
      <p:sp>
        <p:nvSpPr>
          <p:cNvPr id="37" name="Text 33"/>
          <p:cNvSpPr/>
          <p:nvPr/>
        </p:nvSpPr>
        <p:spPr>
          <a:xfrm>
            <a:off x="440531" y="12077105"/>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왼쪽 DeepLog:</a:t>
            </a:r>
            <a:r>
              <a:rPr lang="en-US" sz="850" dirty="0">
                <a:solidFill>
                  <a:srgbClr val="E0E4E6"/>
                </a:solidFill>
                <a:latin typeface="Barlow" pitchFamily="34" charset="0"/>
                <a:ea typeface="Barlow" pitchFamily="34" charset="-122"/>
                <a:cs typeface="Barlow" pitchFamily="34" charset="-120"/>
              </a:rPr>
              <a:t> TN=46601, FP=46401, FN=3598, TP=0. 이 결과는 DeepLog가 이상을 전혀 탐지하지 못했으며, 거의 모든 정상 로그를 에러로 오탐지했음을 나타냅니다. 이는 실제 운영 환경에서 심각한 오탐지 문제를 야기합니다.</a:t>
            </a:r>
            <a:endParaRPr lang="en-US" sz="850" dirty="0"/>
          </a:p>
        </p:txBody>
      </p:sp>
      <p:sp>
        <p:nvSpPr>
          <p:cNvPr id="38" name="Text 34"/>
          <p:cNvSpPr/>
          <p:nvPr/>
        </p:nvSpPr>
        <p:spPr>
          <a:xfrm>
            <a:off x="440531" y="12291774"/>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오른쪽 LogAnomaly:</a:t>
            </a:r>
            <a:r>
              <a:rPr lang="en-US" sz="850" dirty="0">
                <a:solidFill>
                  <a:srgbClr val="E0E4E6"/>
                </a:solidFill>
                <a:latin typeface="Barlow" pitchFamily="34" charset="0"/>
                <a:ea typeface="Barlow" pitchFamily="34" charset="-122"/>
                <a:cs typeface="Barlow" pitchFamily="34" charset="-120"/>
              </a:rPr>
              <a:t> TN=43986, FP=2415, FN=3409, TP=190. LogAnomaly는 높은 정밀도로 이상을 탐지하여, 오탐지(FP) 수가 DeepLog에 비해 현저히 낮습니다.</a:t>
            </a:r>
            <a:endParaRPr lang="en-US" sz="850" dirty="0"/>
          </a:p>
        </p:txBody>
      </p:sp>
      <p:sp>
        <p:nvSpPr>
          <p:cNvPr id="39" name="Text 35"/>
          <p:cNvSpPr/>
          <p:nvPr/>
        </p:nvSpPr>
        <p:spPr>
          <a:xfrm>
            <a:off x="440531" y="12591812"/>
            <a:ext cx="13749337"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2. 성능 지표 비교:</a:t>
            </a:r>
            <a:endParaRPr lang="en-US" sz="850" dirty="0"/>
          </a:p>
        </p:txBody>
      </p:sp>
      <p:sp>
        <p:nvSpPr>
          <p:cNvPr id="40" name="Text 36"/>
          <p:cNvSpPr/>
          <p:nvPr/>
        </p:nvSpPr>
        <p:spPr>
          <a:xfrm>
            <a:off x="440531" y="12891849"/>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Accuracy:</a:t>
            </a:r>
            <a:r>
              <a:rPr lang="en-US" sz="850" dirty="0">
                <a:solidFill>
                  <a:srgbClr val="E0E4E6"/>
                </a:solidFill>
                <a:latin typeface="Barlow" pitchFamily="34" charset="0"/>
                <a:ea typeface="Barlow" pitchFamily="34" charset="-122"/>
                <a:cs typeface="Barlow" pitchFamily="34" charset="-120"/>
              </a:rPr>
              <a:t> LogAnomaly (0.94) &gt; DeepLog (0.48). LogAnomaly가 전반적인 정확도에서 DeepLog보다 우수합니다.</a:t>
            </a:r>
            <a:endParaRPr lang="en-US" sz="850" dirty="0"/>
          </a:p>
        </p:txBody>
      </p:sp>
      <p:sp>
        <p:nvSpPr>
          <p:cNvPr id="41" name="Text 37"/>
          <p:cNvSpPr/>
          <p:nvPr/>
        </p:nvSpPr>
        <p:spPr>
          <a:xfrm>
            <a:off x="440531" y="13106519"/>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Precision:</a:t>
            </a:r>
            <a:r>
              <a:rPr lang="en-US" sz="850" dirty="0">
                <a:solidFill>
                  <a:srgbClr val="E0E4E6"/>
                </a:solidFill>
                <a:latin typeface="Barlow" pitchFamily="34" charset="0"/>
                <a:ea typeface="Barlow" pitchFamily="34" charset="-122"/>
                <a:cs typeface="Barlow" pitchFamily="34" charset="-120"/>
              </a:rPr>
              <a:t> LogAnomaly (0.95) &gt;&gt; DeepLog (0.02). LogAnomaly는 탐지된 이상 중 실제 이상인 비율이 압도적으로 높아 오탐지율이 매우 낮습니다.</a:t>
            </a:r>
            <a:endParaRPr lang="en-US" sz="850" dirty="0"/>
          </a:p>
        </p:txBody>
      </p:sp>
      <p:sp>
        <p:nvSpPr>
          <p:cNvPr id="42" name="Text 38"/>
          <p:cNvSpPr/>
          <p:nvPr/>
        </p:nvSpPr>
        <p:spPr>
          <a:xfrm>
            <a:off x="440531" y="13321189"/>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Recall:</a:t>
            </a:r>
            <a:r>
              <a:rPr lang="en-US" sz="850" dirty="0">
                <a:solidFill>
                  <a:srgbClr val="E0E4E6"/>
                </a:solidFill>
                <a:latin typeface="Barlow" pitchFamily="34" charset="0"/>
                <a:ea typeface="Barlow" pitchFamily="34" charset="-122"/>
                <a:cs typeface="Barlow" pitchFamily="34" charset="-120"/>
              </a:rPr>
              <a:t> DeepLog (1.00) &gt;&gt; LogAnomaly (0.05). DeepLog는 모든 이상을 탐지했지만, 이는 극심한 오탐지(FP)를 동반하여 실용적이지 않습니다. LogAnomaly는 재현율이 낮지만, 높은 정밀도에 중점을 두어 실효성을 높였습니다.</a:t>
            </a:r>
            <a:endParaRPr lang="en-US" sz="850" dirty="0"/>
          </a:p>
        </p:txBody>
      </p:sp>
      <p:sp>
        <p:nvSpPr>
          <p:cNvPr id="43" name="Text 39"/>
          <p:cNvSpPr/>
          <p:nvPr/>
        </p:nvSpPr>
        <p:spPr>
          <a:xfrm>
            <a:off x="440531" y="13535858"/>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F1 Score:</a:t>
            </a:r>
            <a:r>
              <a:rPr lang="en-US" sz="850" dirty="0">
                <a:solidFill>
                  <a:srgbClr val="E0E4E6"/>
                </a:solidFill>
                <a:latin typeface="Barlow" pitchFamily="34" charset="0"/>
                <a:ea typeface="Barlow" pitchFamily="34" charset="-122"/>
                <a:cs typeface="Barlow" pitchFamily="34" charset="-120"/>
              </a:rPr>
              <a:t> LogAnomaly (0.10) &gt; DeepLog (0.04). 정밀도와 재현율의 균형을 나타내는 F1-Score에서도 LogAnomaly가 DeepLog보다 더 나은 성능을 보입니다.</a:t>
            </a:r>
            <a:endParaRPr lang="en-US" sz="850" dirty="0"/>
          </a:p>
        </p:txBody>
      </p:sp>
      <p:sp>
        <p:nvSpPr>
          <p:cNvPr id="44" name="Text 0">
            <a:extLst>
              <a:ext uri="{FF2B5EF4-FFF2-40B4-BE49-F238E27FC236}">
                <a16:creationId xmlns:a16="http://schemas.microsoft.com/office/drawing/2014/main" id="{BD697255-D7C9-46AD-AE74-0D5F5478D0EE}"/>
              </a:ext>
            </a:extLst>
          </p:cNvPr>
          <p:cNvSpPr/>
          <p:nvPr/>
        </p:nvSpPr>
        <p:spPr>
          <a:xfrm>
            <a:off x="592931" y="455295"/>
            <a:ext cx="2447687" cy="305991"/>
          </a:xfrm>
          <a:prstGeom prst="rect">
            <a:avLst/>
          </a:prstGeom>
          <a:noFill/>
          <a:ln/>
        </p:spPr>
        <p:txBody>
          <a:bodyPr wrap="none" lIns="0" tIns="0" rIns="0" bIns="0" rtlCol="0" anchor="t"/>
          <a:lstStyle/>
          <a:p>
            <a:pPr marL="0" indent="0" algn="l">
              <a:lnSpc>
                <a:spcPts val="2400"/>
              </a:lnSpc>
              <a:buNone/>
            </a:pPr>
            <a:r>
              <a:rPr lang="ko-KR" altLang="en-US" sz="1900" b="1" dirty="0">
                <a:solidFill>
                  <a:srgbClr val="F0FCFF"/>
                </a:solidFill>
                <a:latin typeface="Spline Sans Bold" pitchFamily="34" charset="0"/>
                <a:ea typeface="Spline Sans Bold" pitchFamily="34" charset="-122"/>
                <a:cs typeface="Spline Sans Bold" pitchFamily="34" charset="-120"/>
              </a:rPr>
              <a:t>성능비교 차트</a:t>
            </a:r>
            <a:endParaRPr lang="en-US" sz="1900" dirty="0"/>
          </a:p>
        </p:txBody>
      </p:sp>
    </p:spTree>
    <p:extLst>
      <p:ext uri="{BB962C8B-B14F-4D97-AF65-F5344CB8AC3E}">
        <p14:creationId xmlns:p14="http://schemas.microsoft.com/office/powerpoint/2010/main" val="4039242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40531" y="302895"/>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최종 모델 선정 및 근거</a:t>
            </a:r>
            <a:endParaRPr lang="en-US" sz="1900" dirty="0"/>
          </a:p>
        </p:txBody>
      </p:sp>
      <p:sp>
        <p:nvSpPr>
          <p:cNvPr id="3" name="Text 1"/>
          <p:cNvSpPr/>
          <p:nvPr/>
        </p:nvSpPr>
        <p:spPr>
          <a:xfrm>
            <a:off x="433030" y="2234088"/>
            <a:ext cx="5338524" cy="363379"/>
          </a:xfrm>
          <a:prstGeom prst="rect">
            <a:avLst/>
          </a:prstGeom>
          <a:noFill/>
          <a:ln/>
        </p:spPr>
        <p:txBody>
          <a:bodyPr wrap="none" lIns="0" tIns="0" rIns="0" bIns="0" rtlCol="0" anchor="t"/>
          <a:lstStyle/>
          <a:p>
            <a:pPr marL="0" indent="0" algn="ctr">
              <a:lnSpc>
                <a:spcPts val="2850"/>
              </a:lnSpc>
              <a:buNone/>
            </a:pPr>
            <a:r>
              <a:rPr lang="en-US" sz="2850" b="1" dirty="0">
                <a:solidFill>
                  <a:srgbClr val="E0E4E6"/>
                </a:solidFill>
                <a:latin typeface="Spline Sans Bold" pitchFamily="34" charset="0"/>
                <a:ea typeface="Spline Sans Bold" pitchFamily="34" charset="-122"/>
                <a:cs typeface="Spline Sans Bold" pitchFamily="34" charset="-120"/>
              </a:rPr>
              <a:t>0.3074</a:t>
            </a:r>
            <a:endParaRPr lang="en-US" sz="2850" dirty="0"/>
          </a:p>
        </p:txBody>
      </p:sp>
      <p:sp>
        <p:nvSpPr>
          <p:cNvPr id="4" name="Text 2"/>
          <p:cNvSpPr/>
          <p:nvPr/>
        </p:nvSpPr>
        <p:spPr>
          <a:xfrm>
            <a:off x="2490311" y="2734984"/>
            <a:ext cx="1223843" cy="152995"/>
          </a:xfrm>
          <a:prstGeom prst="rect">
            <a:avLst/>
          </a:prstGeom>
          <a:noFill/>
          <a:ln/>
        </p:spPr>
        <p:txBody>
          <a:bodyPr wrap="none" lIns="0" tIns="0" rIns="0" bIns="0" rtlCol="0" anchor="t"/>
          <a:lstStyle/>
          <a:p>
            <a:pPr marL="0" indent="0" algn="ctr">
              <a:lnSpc>
                <a:spcPts val="1200"/>
              </a:lnSpc>
              <a:buNone/>
            </a:pPr>
            <a:r>
              <a:rPr lang="en-US" sz="950" b="1" dirty="0">
                <a:solidFill>
                  <a:srgbClr val="E0E4E6"/>
                </a:solidFill>
                <a:latin typeface="Spline Sans Bold" pitchFamily="34" charset="0"/>
                <a:ea typeface="Spline Sans Bold" pitchFamily="34" charset="-122"/>
                <a:cs typeface="Spline Sans Bold" pitchFamily="34" charset="-120"/>
              </a:rPr>
              <a:t>LogAnomaly</a:t>
            </a:r>
            <a:endParaRPr lang="en-US" sz="950" dirty="0"/>
          </a:p>
        </p:txBody>
      </p:sp>
      <p:sp>
        <p:nvSpPr>
          <p:cNvPr id="5" name="Text 3"/>
          <p:cNvSpPr/>
          <p:nvPr/>
        </p:nvSpPr>
        <p:spPr>
          <a:xfrm>
            <a:off x="433030" y="2998112"/>
            <a:ext cx="5338524" cy="176213"/>
          </a:xfrm>
          <a:prstGeom prst="rect">
            <a:avLst/>
          </a:prstGeom>
          <a:noFill/>
          <a:ln/>
        </p:spPr>
        <p:txBody>
          <a:bodyPr wrap="none" lIns="0" tIns="0" rIns="0" bIns="0" rtlCol="0" anchor="t"/>
          <a:lstStyle/>
          <a:p>
            <a:pPr marL="0" indent="0" algn="ctr">
              <a:lnSpc>
                <a:spcPts val="1350"/>
              </a:lnSpc>
              <a:buNone/>
            </a:pPr>
            <a:r>
              <a:rPr lang="en-US" sz="850" dirty="0">
                <a:solidFill>
                  <a:srgbClr val="E0E4E6"/>
                </a:solidFill>
                <a:latin typeface="Barlow" pitchFamily="34" charset="0"/>
                <a:ea typeface="Barlow" pitchFamily="34" charset="-122"/>
                <a:cs typeface="Barlow" pitchFamily="34" charset="-120"/>
              </a:rPr>
              <a:t>최종 종합 점수</a:t>
            </a:r>
            <a:endParaRPr lang="en-US" sz="850" dirty="0"/>
          </a:p>
        </p:txBody>
      </p:sp>
      <p:sp>
        <p:nvSpPr>
          <p:cNvPr id="6" name="Text 4"/>
          <p:cNvSpPr/>
          <p:nvPr/>
        </p:nvSpPr>
        <p:spPr>
          <a:xfrm>
            <a:off x="433030" y="3449597"/>
            <a:ext cx="5338524" cy="363379"/>
          </a:xfrm>
          <a:prstGeom prst="rect">
            <a:avLst/>
          </a:prstGeom>
          <a:noFill/>
          <a:ln/>
        </p:spPr>
        <p:txBody>
          <a:bodyPr wrap="none" lIns="0" tIns="0" rIns="0" bIns="0" rtlCol="0" anchor="t"/>
          <a:lstStyle/>
          <a:p>
            <a:pPr marL="0" indent="0" algn="ctr">
              <a:lnSpc>
                <a:spcPts val="2850"/>
              </a:lnSpc>
              <a:buNone/>
            </a:pPr>
            <a:r>
              <a:rPr lang="en-US" sz="2850" b="1" dirty="0">
                <a:solidFill>
                  <a:srgbClr val="E0E4E6"/>
                </a:solidFill>
                <a:latin typeface="Spline Sans Bold" pitchFamily="34" charset="0"/>
                <a:ea typeface="Spline Sans Bold" pitchFamily="34" charset="-122"/>
                <a:cs typeface="Spline Sans Bold" pitchFamily="34" charset="-120"/>
              </a:rPr>
              <a:t>0.2825</a:t>
            </a:r>
            <a:endParaRPr lang="en-US" sz="2850" dirty="0"/>
          </a:p>
        </p:txBody>
      </p:sp>
      <p:sp>
        <p:nvSpPr>
          <p:cNvPr id="7" name="Text 5"/>
          <p:cNvSpPr/>
          <p:nvPr/>
        </p:nvSpPr>
        <p:spPr>
          <a:xfrm>
            <a:off x="2490311" y="3950493"/>
            <a:ext cx="1223843" cy="152995"/>
          </a:xfrm>
          <a:prstGeom prst="rect">
            <a:avLst/>
          </a:prstGeom>
          <a:noFill/>
          <a:ln/>
        </p:spPr>
        <p:txBody>
          <a:bodyPr wrap="none" lIns="0" tIns="0" rIns="0" bIns="0" rtlCol="0" anchor="t"/>
          <a:lstStyle/>
          <a:p>
            <a:pPr marL="0" indent="0" algn="ctr">
              <a:lnSpc>
                <a:spcPts val="1200"/>
              </a:lnSpc>
              <a:buNone/>
            </a:pPr>
            <a:r>
              <a:rPr lang="en-US" sz="950" b="1" dirty="0">
                <a:solidFill>
                  <a:srgbClr val="E0E4E6"/>
                </a:solidFill>
                <a:latin typeface="Spline Sans Bold" pitchFamily="34" charset="0"/>
                <a:ea typeface="Spline Sans Bold" pitchFamily="34" charset="-122"/>
                <a:cs typeface="Spline Sans Bold" pitchFamily="34" charset="-120"/>
              </a:rPr>
              <a:t>DeepLog</a:t>
            </a:r>
            <a:endParaRPr lang="en-US" sz="950" dirty="0"/>
          </a:p>
        </p:txBody>
      </p:sp>
      <p:sp>
        <p:nvSpPr>
          <p:cNvPr id="8" name="Text 6"/>
          <p:cNvSpPr/>
          <p:nvPr/>
        </p:nvSpPr>
        <p:spPr>
          <a:xfrm>
            <a:off x="433030" y="4213621"/>
            <a:ext cx="5338524" cy="176213"/>
          </a:xfrm>
          <a:prstGeom prst="rect">
            <a:avLst/>
          </a:prstGeom>
          <a:noFill/>
          <a:ln/>
        </p:spPr>
        <p:txBody>
          <a:bodyPr wrap="none" lIns="0" tIns="0" rIns="0" bIns="0" rtlCol="0" anchor="t"/>
          <a:lstStyle/>
          <a:p>
            <a:pPr marL="0" indent="0" algn="ctr">
              <a:lnSpc>
                <a:spcPts val="1350"/>
              </a:lnSpc>
              <a:buNone/>
            </a:pPr>
            <a:r>
              <a:rPr lang="en-US" sz="850" dirty="0">
                <a:solidFill>
                  <a:srgbClr val="E0E4E6"/>
                </a:solidFill>
                <a:latin typeface="Barlow" pitchFamily="34" charset="0"/>
                <a:ea typeface="Barlow" pitchFamily="34" charset="-122"/>
                <a:cs typeface="Barlow" pitchFamily="34" charset="-120"/>
              </a:rPr>
              <a:t>최종 종합 점수</a:t>
            </a:r>
            <a:endParaRPr lang="en-US" sz="850" dirty="0"/>
          </a:p>
        </p:txBody>
      </p:sp>
      <p:sp>
        <p:nvSpPr>
          <p:cNvPr id="9" name="Text 7"/>
          <p:cNvSpPr/>
          <p:nvPr/>
        </p:nvSpPr>
        <p:spPr>
          <a:xfrm>
            <a:off x="562451" y="1058784"/>
            <a:ext cx="1495306" cy="183475"/>
          </a:xfrm>
          <a:prstGeom prst="rect">
            <a:avLst/>
          </a:prstGeom>
          <a:noFill/>
          <a:ln/>
        </p:spPr>
        <p:txBody>
          <a:bodyPr wrap="none" lIns="0" tIns="0" rIns="0" bIns="0" rtlCol="0" anchor="t"/>
          <a:lstStyle/>
          <a:p>
            <a:pPr marL="0" indent="0" algn="l">
              <a:lnSpc>
                <a:spcPts val="1400"/>
              </a:lnSpc>
              <a:buNone/>
            </a:pPr>
            <a:r>
              <a:rPr lang="en-US" sz="1150" b="1" dirty="0">
                <a:solidFill>
                  <a:srgbClr val="F0FCFF"/>
                </a:solidFill>
                <a:latin typeface="Spline Sans Bold" pitchFamily="34" charset="0"/>
                <a:ea typeface="Spline Sans Bold" pitchFamily="34" charset="-122"/>
                <a:cs typeface="Spline Sans Bold" pitchFamily="34" charset="-120"/>
              </a:rPr>
              <a:t>선정 모델: </a:t>
            </a:r>
            <a:r>
              <a:rPr lang="en-US" sz="1150" b="1" dirty="0">
                <a:solidFill>
                  <a:srgbClr val="16FFBB"/>
                </a:solidFill>
                <a:latin typeface="Spline Sans Bold" pitchFamily="34" charset="0"/>
                <a:ea typeface="Spline Sans Bold" pitchFamily="34" charset="-122"/>
                <a:cs typeface="Spline Sans Bold" pitchFamily="34" charset="-120"/>
              </a:rPr>
              <a:t>LogAnomaly</a:t>
            </a:r>
            <a:endParaRPr lang="en-US" sz="1150" dirty="0"/>
          </a:p>
        </p:txBody>
      </p:sp>
      <p:sp>
        <p:nvSpPr>
          <p:cNvPr id="10" name="Text 8"/>
          <p:cNvSpPr/>
          <p:nvPr/>
        </p:nvSpPr>
        <p:spPr>
          <a:xfrm>
            <a:off x="6055281" y="884158"/>
            <a:ext cx="1223843" cy="152995"/>
          </a:xfrm>
          <a:prstGeom prst="rect">
            <a:avLst/>
          </a:prstGeom>
          <a:noFill/>
          <a:ln/>
        </p:spPr>
        <p:txBody>
          <a:bodyPr wrap="none" lIns="0" tIns="0" rIns="0" bIns="0" rtlCol="0" anchor="t"/>
          <a:lstStyle/>
          <a:p>
            <a:pPr marL="0" indent="0" algn="l">
              <a:lnSpc>
                <a:spcPts val="1200"/>
              </a:lnSpc>
              <a:buNone/>
            </a:pPr>
            <a:r>
              <a:rPr lang="en-US" sz="950" b="1" dirty="0">
                <a:solidFill>
                  <a:srgbClr val="F0FCFF"/>
                </a:solidFill>
                <a:latin typeface="Spline Sans Bold" pitchFamily="34" charset="0"/>
                <a:ea typeface="Spline Sans Bold" pitchFamily="34" charset="-122"/>
                <a:cs typeface="Spline Sans Bold" pitchFamily="34" charset="-120"/>
              </a:rPr>
              <a:t>결정적 선정 이유</a:t>
            </a:r>
            <a:endParaRPr lang="en-US" sz="950" dirty="0"/>
          </a:p>
        </p:txBody>
      </p:sp>
      <p:sp>
        <p:nvSpPr>
          <p:cNvPr id="11" name="Shape 9"/>
          <p:cNvSpPr/>
          <p:nvPr/>
        </p:nvSpPr>
        <p:spPr>
          <a:xfrm>
            <a:off x="6055281" y="1160978"/>
            <a:ext cx="8142089" cy="866299"/>
          </a:xfrm>
          <a:prstGeom prst="roundRect">
            <a:avLst>
              <a:gd name="adj" fmla="val 19072"/>
            </a:avLst>
          </a:prstGeom>
          <a:solidFill>
            <a:srgbClr val="0A081B">
              <a:alpha val="75000"/>
            </a:srgbClr>
          </a:solidFill>
          <a:ln w="15240">
            <a:solidFill>
              <a:srgbClr val="16FFBB"/>
            </a:solidFill>
            <a:prstDash val="solid"/>
          </a:ln>
        </p:spPr>
      </p:sp>
      <p:sp>
        <p:nvSpPr>
          <p:cNvPr id="12" name="Shape 10"/>
          <p:cNvSpPr/>
          <p:nvPr/>
        </p:nvSpPr>
        <p:spPr>
          <a:xfrm>
            <a:off x="6070521" y="1176218"/>
            <a:ext cx="440531" cy="835819"/>
          </a:xfrm>
          <a:prstGeom prst="roundRect">
            <a:avLst>
              <a:gd name="adj" fmla="val 33354"/>
            </a:avLst>
          </a:prstGeom>
          <a:solidFill>
            <a:srgbClr val="0A081B"/>
          </a:solidFill>
          <a:ln/>
        </p:spPr>
      </p:sp>
      <p:sp>
        <p:nvSpPr>
          <p:cNvPr id="13" name="Text 11"/>
          <p:cNvSpPr/>
          <p:nvPr/>
        </p:nvSpPr>
        <p:spPr>
          <a:xfrm>
            <a:off x="6204347" y="1490901"/>
            <a:ext cx="165140" cy="206454"/>
          </a:xfrm>
          <a:prstGeom prst="rect">
            <a:avLst/>
          </a:prstGeom>
          <a:noFill/>
          <a:ln/>
        </p:spPr>
        <p:txBody>
          <a:bodyPr wrap="none" lIns="0" tIns="0" rIns="0" bIns="0" rtlCol="0" anchor="t"/>
          <a:lstStyle/>
          <a:p>
            <a:pPr marL="0" indent="0" algn="l">
              <a:lnSpc>
                <a:spcPts val="1300"/>
              </a:lnSpc>
              <a:buNone/>
            </a:pPr>
            <a:r>
              <a:rPr lang="en-US" sz="1300" b="1" dirty="0">
                <a:solidFill>
                  <a:srgbClr val="E0E4E6"/>
                </a:solidFill>
                <a:latin typeface="Spline Sans Bold" pitchFamily="34" charset="0"/>
                <a:ea typeface="Spline Sans Bold" pitchFamily="34" charset="-122"/>
                <a:cs typeface="Spline Sans Bold" pitchFamily="34" charset="-120"/>
              </a:rPr>
              <a:t>1</a:t>
            </a:r>
            <a:endParaRPr lang="en-US" sz="1300" dirty="0"/>
          </a:p>
        </p:txBody>
      </p:sp>
      <p:sp>
        <p:nvSpPr>
          <p:cNvPr id="14" name="Text 12"/>
          <p:cNvSpPr/>
          <p:nvPr/>
        </p:nvSpPr>
        <p:spPr>
          <a:xfrm>
            <a:off x="6621185" y="1286351"/>
            <a:ext cx="2553057" cy="152995"/>
          </a:xfrm>
          <a:prstGeom prst="rect">
            <a:avLst/>
          </a:prstGeom>
          <a:noFill/>
          <a:ln/>
        </p:spPr>
        <p:txBody>
          <a:bodyPr wrap="none" lIns="0" tIns="0" rIns="0" bIns="0" rtlCol="0" anchor="t"/>
          <a:lstStyle/>
          <a:p>
            <a:pPr marL="0" indent="0" algn="l">
              <a:lnSpc>
                <a:spcPts val="1200"/>
              </a:lnSpc>
              <a:buNone/>
            </a:pPr>
            <a:r>
              <a:rPr lang="en-US" sz="950" b="1" dirty="0">
                <a:solidFill>
                  <a:srgbClr val="E0E4E6"/>
                </a:solidFill>
                <a:latin typeface="Spline Sans Bold" pitchFamily="34" charset="0"/>
                <a:ea typeface="Spline Sans Bold" pitchFamily="34" charset="-122"/>
                <a:cs typeface="Spline Sans Bold" pitchFamily="34" charset="-120"/>
              </a:rPr>
              <a:t>높은 정밀도 (Precision 0.953) 및 특이도 (94.8%)</a:t>
            </a:r>
            <a:endParaRPr lang="en-US" sz="950" dirty="0"/>
          </a:p>
        </p:txBody>
      </p:sp>
      <p:sp>
        <p:nvSpPr>
          <p:cNvPr id="15" name="Text 13"/>
          <p:cNvSpPr/>
          <p:nvPr/>
        </p:nvSpPr>
        <p:spPr>
          <a:xfrm>
            <a:off x="6621185" y="1549479"/>
            <a:ext cx="7450812" cy="352425"/>
          </a:xfrm>
          <a:prstGeom prst="rect">
            <a:avLst/>
          </a:prstGeom>
          <a:noFill/>
          <a:ln/>
        </p:spPr>
        <p:txBody>
          <a:bodyPr wrap="squar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LogAnomaly는 높은 정밀도로 오탐지(False Positive)를 최소화하여 운영팀의 불필요한 대응 부담을 줄입니다. 또한, 정상 로그를 정상으로 정확하게 식별하는 뛰어난 능력을 통해 운영 환경에서 높은 신뢰성을 확보하며, 이는 시스템 안정성 모니터링의 핵심 요구사항입니다.</a:t>
            </a:r>
            <a:endParaRPr lang="en-US" sz="850" dirty="0"/>
          </a:p>
        </p:txBody>
      </p:sp>
      <p:sp>
        <p:nvSpPr>
          <p:cNvPr id="16" name="Shape 14"/>
          <p:cNvSpPr/>
          <p:nvPr/>
        </p:nvSpPr>
        <p:spPr>
          <a:xfrm>
            <a:off x="6055281" y="2137410"/>
            <a:ext cx="8142089" cy="866299"/>
          </a:xfrm>
          <a:prstGeom prst="roundRect">
            <a:avLst>
              <a:gd name="adj" fmla="val 19072"/>
            </a:avLst>
          </a:prstGeom>
          <a:solidFill>
            <a:srgbClr val="0A081B">
              <a:alpha val="75000"/>
            </a:srgbClr>
          </a:solidFill>
          <a:ln w="15240">
            <a:solidFill>
              <a:srgbClr val="29DDDA"/>
            </a:solidFill>
            <a:prstDash val="solid"/>
          </a:ln>
        </p:spPr>
      </p:sp>
      <p:sp>
        <p:nvSpPr>
          <p:cNvPr id="17" name="Shape 15"/>
          <p:cNvSpPr/>
          <p:nvPr/>
        </p:nvSpPr>
        <p:spPr>
          <a:xfrm>
            <a:off x="6070521" y="2152650"/>
            <a:ext cx="440531" cy="835819"/>
          </a:xfrm>
          <a:prstGeom prst="roundRect">
            <a:avLst>
              <a:gd name="adj" fmla="val 33354"/>
            </a:avLst>
          </a:prstGeom>
          <a:solidFill>
            <a:srgbClr val="0A081B"/>
          </a:solidFill>
          <a:ln/>
        </p:spPr>
      </p:sp>
      <p:sp>
        <p:nvSpPr>
          <p:cNvPr id="18" name="Text 16"/>
          <p:cNvSpPr/>
          <p:nvPr/>
        </p:nvSpPr>
        <p:spPr>
          <a:xfrm>
            <a:off x="6204347" y="2467332"/>
            <a:ext cx="165140" cy="206454"/>
          </a:xfrm>
          <a:prstGeom prst="rect">
            <a:avLst/>
          </a:prstGeom>
          <a:noFill/>
          <a:ln/>
        </p:spPr>
        <p:txBody>
          <a:bodyPr wrap="none" lIns="0" tIns="0" rIns="0" bIns="0" rtlCol="0" anchor="t"/>
          <a:lstStyle/>
          <a:p>
            <a:pPr marL="0" indent="0" algn="l">
              <a:lnSpc>
                <a:spcPts val="1300"/>
              </a:lnSpc>
              <a:buNone/>
            </a:pPr>
            <a:r>
              <a:rPr lang="en-US" sz="1300" b="1" dirty="0">
                <a:solidFill>
                  <a:srgbClr val="E0E4E6"/>
                </a:solidFill>
                <a:latin typeface="Spline Sans Bold" pitchFamily="34" charset="0"/>
                <a:ea typeface="Spline Sans Bold" pitchFamily="34" charset="-122"/>
                <a:cs typeface="Spline Sans Bold" pitchFamily="34" charset="-120"/>
              </a:rPr>
              <a:t>2</a:t>
            </a:r>
            <a:endParaRPr lang="en-US" sz="1300" dirty="0"/>
          </a:p>
        </p:txBody>
      </p:sp>
      <p:sp>
        <p:nvSpPr>
          <p:cNvPr id="19" name="Text 17"/>
          <p:cNvSpPr/>
          <p:nvPr/>
        </p:nvSpPr>
        <p:spPr>
          <a:xfrm>
            <a:off x="6621185" y="2262783"/>
            <a:ext cx="2165866" cy="152995"/>
          </a:xfrm>
          <a:prstGeom prst="rect">
            <a:avLst/>
          </a:prstGeom>
          <a:noFill/>
          <a:ln/>
        </p:spPr>
        <p:txBody>
          <a:bodyPr wrap="none" lIns="0" tIns="0" rIns="0" bIns="0" rtlCol="0" anchor="t"/>
          <a:lstStyle/>
          <a:p>
            <a:pPr marL="0" indent="0" algn="l">
              <a:lnSpc>
                <a:spcPts val="1200"/>
              </a:lnSpc>
              <a:buNone/>
            </a:pPr>
            <a:r>
              <a:rPr lang="en-US" sz="950" b="1" dirty="0">
                <a:solidFill>
                  <a:srgbClr val="E0E4E6"/>
                </a:solidFill>
                <a:latin typeface="Spline Sans Bold" pitchFamily="34" charset="0"/>
                <a:ea typeface="Spline Sans Bold" pitchFamily="34" charset="-122"/>
                <a:cs typeface="Spline Sans Bold" pitchFamily="34" charset="-120"/>
              </a:rPr>
              <a:t>낮은 오탐지율 (0.03%) 및 실무 적용 가능성</a:t>
            </a:r>
            <a:endParaRPr lang="en-US" sz="950" dirty="0"/>
          </a:p>
        </p:txBody>
      </p:sp>
      <p:sp>
        <p:nvSpPr>
          <p:cNvPr id="20" name="Text 18"/>
          <p:cNvSpPr/>
          <p:nvPr/>
        </p:nvSpPr>
        <p:spPr>
          <a:xfrm>
            <a:off x="6621185" y="2525911"/>
            <a:ext cx="7450812" cy="352425"/>
          </a:xfrm>
          <a:prstGeom prst="rect">
            <a:avLst/>
          </a:prstGeom>
          <a:noFill/>
          <a:ln/>
        </p:spPr>
        <p:txBody>
          <a:bodyPr wrap="squar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46,401건의 오탐지를 발생시킨 DeepLog와 달리, LogAnomaly는 단 2,415건만 오판했습니다. 이는 MSA 환경에서 잘못된 알람으로 인한 운영팀의 알림 피로도를 최소화하고, "양치기 소년" 효과를 방지하여 신뢰할 수 있는 이상 탐지 솔루션을 제공합니다.</a:t>
            </a:r>
            <a:endParaRPr lang="en-US" sz="850" dirty="0"/>
          </a:p>
        </p:txBody>
      </p:sp>
      <p:sp>
        <p:nvSpPr>
          <p:cNvPr id="21" name="Shape 19"/>
          <p:cNvSpPr/>
          <p:nvPr/>
        </p:nvSpPr>
        <p:spPr>
          <a:xfrm>
            <a:off x="6055281" y="4140002"/>
            <a:ext cx="8142089" cy="866299"/>
          </a:xfrm>
          <a:prstGeom prst="roundRect">
            <a:avLst>
              <a:gd name="adj" fmla="val 19072"/>
            </a:avLst>
          </a:prstGeom>
          <a:solidFill>
            <a:srgbClr val="0A081B">
              <a:alpha val="75000"/>
            </a:srgbClr>
          </a:solidFill>
          <a:ln w="15240">
            <a:solidFill>
              <a:srgbClr val="37A7E7"/>
            </a:solidFill>
            <a:prstDash val="solid"/>
          </a:ln>
        </p:spPr>
      </p:sp>
      <p:sp>
        <p:nvSpPr>
          <p:cNvPr id="22" name="Shape 20"/>
          <p:cNvSpPr/>
          <p:nvPr/>
        </p:nvSpPr>
        <p:spPr>
          <a:xfrm>
            <a:off x="6070521" y="4155242"/>
            <a:ext cx="440531" cy="835819"/>
          </a:xfrm>
          <a:prstGeom prst="roundRect">
            <a:avLst>
              <a:gd name="adj" fmla="val 33354"/>
            </a:avLst>
          </a:prstGeom>
          <a:solidFill>
            <a:srgbClr val="0A081B"/>
          </a:solidFill>
          <a:ln/>
        </p:spPr>
      </p:sp>
      <p:sp>
        <p:nvSpPr>
          <p:cNvPr id="23" name="Text 21"/>
          <p:cNvSpPr/>
          <p:nvPr/>
        </p:nvSpPr>
        <p:spPr>
          <a:xfrm>
            <a:off x="6204347" y="4469924"/>
            <a:ext cx="165140" cy="206454"/>
          </a:xfrm>
          <a:prstGeom prst="rect">
            <a:avLst/>
          </a:prstGeom>
          <a:noFill/>
          <a:ln/>
        </p:spPr>
        <p:txBody>
          <a:bodyPr wrap="none" lIns="0" tIns="0" rIns="0" bIns="0" rtlCol="0" anchor="t"/>
          <a:lstStyle/>
          <a:p>
            <a:pPr marL="0" indent="0" algn="l">
              <a:lnSpc>
                <a:spcPts val="1300"/>
              </a:lnSpc>
              <a:buNone/>
            </a:pPr>
            <a:r>
              <a:rPr lang="en-US" sz="1300" b="1" dirty="0">
                <a:solidFill>
                  <a:srgbClr val="E0E4E6"/>
                </a:solidFill>
                <a:latin typeface="Spline Sans Bold" pitchFamily="34" charset="0"/>
                <a:ea typeface="Spline Sans Bold" pitchFamily="34" charset="-122"/>
                <a:cs typeface="Spline Sans Bold" pitchFamily="34" charset="-120"/>
              </a:rPr>
              <a:t>3</a:t>
            </a:r>
            <a:endParaRPr lang="en-US" sz="1300" dirty="0"/>
          </a:p>
        </p:txBody>
      </p:sp>
      <p:sp>
        <p:nvSpPr>
          <p:cNvPr id="24" name="Text 22"/>
          <p:cNvSpPr/>
          <p:nvPr/>
        </p:nvSpPr>
        <p:spPr>
          <a:xfrm>
            <a:off x="6621185" y="4265374"/>
            <a:ext cx="1223843" cy="152995"/>
          </a:xfrm>
          <a:prstGeom prst="rect">
            <a:avLst/>
          </a:prstGeom>
          <a:noFill/>
          <a:ln/>
        </p:spPr>
        <p:txBody>
          <a:bodyPr wrap="none" lIns="0" tIns="0" rIns="0" bIns="0" rtlCol="0" anchor="t"/>
          <a:lstStyle/>
          <a:p>
            <a:pPr marL="0" indent="0" algn="l">
              <a:lnSpc>
                <a:spcPts val="1200"/>
              </a:lnSpc>
              <a:buNone/>
            </a:pPr>
            <a:r>
              <a:rPr lang="en-US" sz="950" b="1" dirty="0">
                <a:solidFill>
                  <a:srgbClr val="E0E4E6"/>
                </a:solidFill>
                <a:latin typeface="Spline Sans Bold" pitchFamily="34" charset="0"/>
                <a:ea typeface="Spline Sans Bold" pitchFamily="34" charset="-122"/>
                <a:cs typeface="Spline Sans Bold" pitchFamily="34" charset="-120"/>
              </a:rPr>
              <a:t>의미 기반 학습의 우수성</a:t>
            </a:r>
            <a:endParaRPr lang="en-US" sz="950" dirty="0"/>
          </a:p>
        </p:txBody>
      </p:sp>
      <p:sp>
        <p:nvSpPr>
          <p:cNvPr id="25" name="Text 23"/>
          <p:cNvSpPr/>
          <p:nvPr/>
        </p:nvSpPr>
        <p:spPr>
          <a:xfrm>
            <a:off x="6621185" y="4528503"/>
            <a:ext cx="7450812" cy="352425"/>
          </a:xfrm>
          <a:prstGeom prst="rect">
            <a:avLst/>
          </a:prstGeom>
          <a:noFill/>
          <a:ln/>
        </p:spPr>
        <p:txBody>
          <a:bodyPr wrap="squar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TF-IDF 벡터화 방식을 통해 로그의 의미적 유사성을 학습하여 더 정교하고 효과적인 패턴 인식이 가능합니다. 이는 단순 키워드 매칭을 넘어 복합적인 이상 징후를 탐지하는 데 유리합니다.</a:t>
            </a:r>
            <a:endParaRPr lang="en-US" sz="850" dirty="0"/>
          </a:p>
        </p:txBody>
      </p:sp>
      <p:sp>
        <p:nvSpPr>
          <p:cNvPr id="26" name="Shape 24"/>
          <p:cNvSpPr/>
          <p:nvPr/>
        </p:nvSpPr>
        <p:spPr>
          <a:xfrm>
            <a:off x="6055281" y="6183233"/>
            <a:ext cx="8142089" cy="866299"/>
          </a:xfrm>
          <a:prstGeom prst="roundRect">
            <a:avLst>
              <a:gd name="adj" fmla="val 19072"/>
            </a:avLst>
          </a:prstGeom>
          <a:solidFill>
            <a:srgbClr val="0A081B">
              <a:alpha val="75000"/>
            </a:srgbClr>
          </a:solidFill>
          <a:ln w="15240">
            <a:solidFill>
              <a:srgbClr val="091231"/>
            </a:solidFill>
            <a:prstDash val="solid"/>
          </a:ln>
        </p:spPr>
      </p:sp>
      <p:sp>
        <p:nvSpPr>
          <p:cNvPr id="27" name="Shape 25"/>
          <p:cNvSpPr/>
          <p:nvPr/>
        </p:nvSpPr>
        <p:spPr>
          <a:xfrm>
            <a:off x="6070521" y="6198473"/>
            <a:ext cx="440531" cy="835819"/>
          </a:xfrm>
          <a:prstGeom prst="roundRect">
            <a:avLst>
              <a:gd name="adj" fmla="val 33354"/>
            </a:avLst>
          </a:prstGeom>
          <a:solidFill>
            <a:srgbClr val="0A081B"/>
          </a:solidFill>
          <a:ln/>
        </p:spPr>
      </p:sp>
      <p:sp>
        <p:nvSpPr>
          <p:cNvPr id="28" name="Text 26"/>
          <p:cNvSpPr/>
          <p:nvPr/>
        </p:nvSpPr>
        <p:spPr>
          <a:xfrm>
            <a:off x="6204347" y="6513155"/>
            <a:ext cx="165140" cy="206454"/>
          </a:xfrm>
          <a:prstGeom prst="rect">
            <a:avLst/>
          </a:prstGeom>
          <a:noFill/>
          <a:ln/>
        </p:spPr>
        <p:txBody>
          <a:bodyPr wrap="none" lIns="0" tIns="0" rIns="0" bIns="0" rtlCol="0" anchor="t"/>
          <a:lstStyle/>
          <a:p>
            <a:pPr marL="0" indent="0" algn="l">
              <a:lnSpc>
                <a:spcPts val="1300"/>
              </a:lnSpc>
              <a:buNone/>
            </a:pPr>
            <a:r>
              <a:rPr lang="en-US" sz="1300" b="1" dirty="0">
                <a:solidFill>
                  <a:srgbClr val="E0E4E6"/>
                </a:solidFill>
                <a:latin typeface="Spline Sans Bold" pitchFamily="34" charset="0"/>
                <a:ea typeface="Spline Sans Bold" pitchFamily="34" charset="-122"/>
                <a:cs typeface="Spline Sans Bold" pitchFamily="34" charset="-120"/>
              </a:rPr>
              <a:t>4</a:t>
            </a:r>
            <a:endParaRPr lang="en-US" sz="1300" dirty="0"/>
          </a:p>
        </p:txBody>
      </p:sp>
      <p:sp>
        <p:nvSpPr>
          <p:cNvPr id="29" name="Text 27"/>
          <p:cNvSpPr/>
          <p:nvPr/>
        </p:nvSpPr>
        <p:spPr>
          <a:xfrm>
            <a:off x="6621185" y="6308606"/>
            <a:ext cx="1433155" cy="152995"/>
          </a:xfrm>
          <a:prstGeom prst="rect">
            <a:avLst/>
          </a:prstGeom>
          <a:noFill/>
          <a:ln/>
        </p:spPr>
        <p:txBody>
          <a:bodyPr wrap="none" lIns="0" tIns="0" rIns="0" bIns="0" rtlCol="0" anchor="t"/>
          <a:lstStyle/>
          <a:p>
            <a:pPr marL="0" indent="0" algn="l">
              <a:lnSpc>
                <a:spcPts val="1200"/>
              </a:lnSpc>
              <a:buNone/>
            </a:pPr>
            <a:r>
              <a:rPr lang="en-US" sz="950" b="1" dirty="0">
                <a:solidFill>
                  <a:srgbClr val="E0E4E6"/>
                </a:solidFill>
                <a:latin typeface="Spline Sans Bold" pitchFamily="34" charset="0"/>
                <a:ea typeface="Spline Sans Bold" pitchFamily="34" charset="-122"/>
                <a:cs typeface="Spline Sans Bold" pitchFamily="34" charset="-120"/>
              </a:rPr>
              <a:t>실용적 균형점 및 운영 효율성</a:t>
            </a:r>
            <a:endParaRPr lang="en-US" sz="950" dirty="0"/>
          </a:p>
        </p:txBody>
      </p:sp>
      <p:sp>
        <p:nvSpPr>
          <p:cNvPr id="30" name="Text 28"/>
          <p:cNvSpPr/>
          <p:nvPr/>
        </p:nvSpPr>
        <p:spPr>
          <a:xfrm>
            <a:off x="6621185" y="6571734"/>
            <a:ext cx="7450812" cy="352425"/>
          </a:xfrm>
          <a:prstGeom prst="rect">
            <a:avLst/>
          </a:prstGeom>
          <a:noFill/>
          <a:ln/>
        </p:spPr>
        <p:txBody>
          <a:bodyPr wrap="squar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재현율(Recall) 5.28%는 한계이지만, 실무에서는 정밀도가 높은 지표로 판단됩니다. 운영 초기에는 확실한 이상만 탐지하여 긴급 대응이 필요한 상황에 집중하고, 점진적인 임계값 조정을 통해 민감도를 높여나가는 전략이 더 안전하고 효율적인 운영을 가능하게 합니다.</a:t>
            </a:r>
            <a:endParaRPr lang="en-US" sz="850" dirty="0"/>
          </a:p>
        </p:txBody>
      </p:sp>
      <p:sp>
        <p:nvSpPr>
          <p:cNvPr id="35" name="Text 31"/>
          <p:cNvSpPr/>
          <p:nvPr/>
        </p:nvSpPr>
        <p:spPr>
          <a:xfrm>
            <a:off x="440531" y="11477030"/>
            <a:ext cx="13749337"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제공된 성능 비교 차트는 DeepLog와 LogAnomaly 두 모델의 이상 탐지 능력을 상세히 보여줍니다.</a:t>
            </a:r>
            <a:endParaRPr lang="en-US" sz="850" dirty="0"/>
          </a:p>
        </p:txBody>
      </p:sp>
      <p:sp>
        <p:nvSpPr>
          <p:cNvPr id="36" name="Text 32"/>
          <p:cNvSpPr/>
          <p:nvPr/>
        </p:nvSpPr>
        <p:spPr>
          <a:xfrm>
            <a:off x="440531" y="11777067"/>
            <a:ext cx="13749337"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1. Confusion Matrix 해석:</a:t>
            </a:r>
            <a:endParaRPr lang="en-US" sz="850" dirty="0"/>
          </a:p>
        </p:txBody>
      </p:sp>
      <p:sp>
        <p:nvSpPr>
          <p:cNvPr id="37" name="Text 33"/>
          <p:cNvSpPr/>
          <p:nvPr/>
        </p:nvSpPr>
        <p:spPr>
          <a:xfrm>
            <a:off x="440531" y="12077105"/>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왼쪽 DeepLog:</a:t>
            </a:r>
            <a:r>
              <a:rPr lang="en-US" sz="850" dirty="0">
                <a:solidFill>
                  <a:srgbClr val="E0E4E6"/>
                </a:solidFill>
                <a:latin typeface="Barlow" pitchFamily="34" charset="0"/>
                <a:ea typeface="Barlow" pitchFamily="34" charset="-122"/>
                <a:cs typeface="Barlow" pitchFamily="34" charset="-120"/>
              </a:rPr>
              <a:t> TN=46601, FP=46401, FN=3598, TP=0. 이 결과는 DeepLog가 이상을 전혀 탐지하지 못했으며, 거의 모든 정상 로그를 에러로 오탐지했음을 나타냅니다. 이는 실제 운영 환경에서 심각한 오탐지 문제를 야기합니다.</a:t>
            </a:r>
            <a:endParaRPr lang="en-US" sz="850" dirty="0"/>
          </a:p>
        </p:txBody>
      </p:sp>
      <p:sp>
        <p:nvSpPr>
          <p:cNvPr id="38" name="Text 34"/>
          <p:cNvSpPr/>
          <p:nvPr/>
        </p:nvSpPr>
        <p:spPr>
          <a:xfrm>
            <a:off x="440531" y="12291774"/>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오른쪽 LogAnomaly:</a:t>
            </a:r>
            <a:r>
              <a:rPr lang="en-US" sz="850" dirty="0">
                <a:solidFill>
                  <a:srgbClr val="E0E4E6"/>
                </a:solidFill>
                <a:latin typeface="Barlow" pitchFamily="34" charset="0"/>
                <a:ea typeface="Barlow" pitchFamily="34" charset="-122"/>
                <a:cs typeface="Barlow" pitchFamily="34" charset="-120"/>
              </a:rPr>
              <a:t> TN=43986, FP=2415, FN=3409, TP=190. LogAnomaly는 높은 정밀도로 이상을 탐지하여, 오탐지(FP) 수가 DeepLog에 비해 현저히 낮습니다.</a:t>
            </a:r>
            <a:endParaRPr lang="en-US" sz="850" dirty="0"/>
          </a:p>
        </p:txBody>
      </p:sp>
      <p:sp>
        <p:nvSpPr>
          <p:cNvPr id="39" name="Text 35"/>
          <p:cNvSpPr/>
          <p:nvPr/>
        </p:nvSpPr>
        <p:spPr>
          <a:xfrm>
            <a:off x="440531" y="12591812"/>
            <a:ext cx="13749337"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2. 성능 지표 비교:</a:t>
            </a:r>
            <a:endParaRPr lang="en-US" sz="850" dirty="0"/>
          </a:p>
        </p:txBody>
      </p:sp>
      <p:sp>
        <p:nvSpPr>
          <p:cNvPr id="40" name="Text 36"/>
          <p:cNvSpPr/>
          <p:nvPr/>
        </p:nvSpPr>
        <p:spPr>
          <a:xfrm>
            <a:off x="440531" y="12891849"/>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Accuracy:</a:t>
            </a:r>
            <a:r>
              <a:rPr lang="en-US" sz="850" dirty="0">
                <a:solidFill>
                  <a:srgbClr val="E0E4E6"/>
                </a:solidFill>
                <a:latin typeface="Barlow" pitchFamily="34" charset="0"/>
                <a:ea typeface="Barlow" pitchFamily="34" charset="-122"/>
                <a:cs typeface="Barlow" pitchFamily="34" charset="-120"/>
              </a:rPr>
              <a:t> LogAnomaly (0.94) &gt; DeepLog (0.48). LogAnomaly가 전반적인 정확도에서 DeepLog보다 우수합니다.</a:t>
            </a:r>
            <a:endParaRPr lang="en-US" sz="850" dirty="0"/>
          </a:p>
        </p:txBody>
      </p:sp>
      <p:sp>
        <p:nvSpPr>
          <p:cNvPr id="41" name="Text 37"/>
          <p:cNvSpPr/>
          <p:nvPr/>
        </p:nvSpPr>
        <p:spPr>
          <a:xfrm>
            <a:off x="440531" y="13106519"/>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Precision:</a:t>
            </a:r>
            <a:r>
              <a:rPr lang="en-US" sz="850" dirty="0">
                <a:solidFill>
                  <a:srgbClr val="E0E4E6"/>
                </a:solidFill>
                <a:latin typeface="Barlow" pitchFamily="34" charset="0"/>
                <a:ea typeface="Barlow" pitchFamily="34" charset="-122"/>
                <a:cs typeface="Barlow" pitchFamily="34" charset="-120"/>
              </a:rPr>
              <a:t> LogAnomaly (0.95) &gt;&gt; DeepLog (0.02). LogAnomaly는 탐지된 이상 중 실제 이상인 비율이 압도적으로 높아 오탐지율이 매우 낮습니다.</a:t>
            </a:r>
            <a:endParaRPr lang="en-US" sz="850" dirty="0"/>
          </a:p>
        </p:txBody>
      </p:sp>
      <p:sp>
        <p:nvSpPr>
          <p:cNvPr id="42" name="Text 38"/>
          <p:cNvSpPr/>
          <p:nvPr/>
        </p:nvSpPr>
        <p:spPr>
          <a:xfrm>
            <a:off x="440531" y="13321189"/>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Recall:</a:t>
            </a:r>
            <a:r>
              <a:rPr lang="en-US" sz="850" dirty="0">
                <a:solidFill>
                  <a:srgbClr val="E0E4E6"/>
                </a:solidFill>
                <a:latin typeface="Barlow" pitchFamily="34" charset="0"/>
                <a:ea typeface="Barlow" pitchFamily="34" charset="-122"/>
                <a:cs typeface="Barlow" pitchFamily="34" charset="-120"/>
              </a:rPr>
              <a:t> DeepLog (1.00) &gt;&gt; LogAnomaly (0.05). DeepLog는 모든 이상을 탐지했지만, 이는 극심한 오탐지(FP)를 동반하여 실용적이지 않습니다. LogAnomaly는 재현율이 낮지만, 높은 정밀도에 중점을 두어 실효성을 높였습니다.</a:t>
            </a:r>
            <a:endParaRPr lang="en-US" sz="850" dirty="0"/>
          </a:p>
        </p:txBody>
      </p:sp>
      <p:sp>
        <p:nvSpPr>
          <p:cNvPr id="43" name="Text 39"/>
          <p:cNvSpPr/>
          <p:nvPr/>
        </p:nvSpPr>
        <p:spPr>
          <a:xfrm>
            <a:off x="440531" y="13535858"/>
            <a:ext cx="13749337" cy="176213"/>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E0E4E6"/>
                </a:solidFill>
                <a:latin typeface="Barlow" pitchFamily="34" charset="0"/>
                <a:ea typeface="Barlow" pitchFamily="34" charset="-122"/>
                <a:cs typeface="Barlow" pitchFamily="34" charset="-120"/>
              </a:rPr>
              <a:t>F1 Score:</a:t>
            </a:r>
            <a:r>
              <a:rPr lang="en-US" sz="850" dirty="0">
                <a:solidFill>
                  <a:srgbClr val="E0E4E6"/>
                </a:solidFill>
                <a:latin typeface="Barlow" pitchFamily="34" charset="0"/>
                <a:ea typeface="Barlow" pitchFamily="34" charset="-122"/>
                <a:cs typeface="Barlow" pitchFamily="34" charset="-120"/>
              </a:rPr>
              <a:t> LogAnomaly (0.10) &gt; DeepLog (0.04). 정밀도와 재현율의 균형을 나타내는 F1-Score에서도 LogAnomaly가 DeepLog보다 더 나은 성능을 보입니다.</a:t>
            </a:r>
            <a:endParaRPr lang="en-US" sz="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983456"/>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연구 배경</a:t>
            </a:r>
            <a:endParaRPr lang="en-US" sz="3850" dirty="0"/>
          </a:p>
        </p:txBody>
      </p:sp>
      <p:sp>
        <p:nvSpPr>
          <p:cNvPr id="3" name="Text 1"/>
          <p:cNvSpPr/>
          <p:nvPr/>
        </p:nvSpPr>
        <p:spPr>
          <a:xfrm>
            <a:off x="881063" y="2146102"/>
            <a:ext cx="4091107" cy="367070"/>
          </a:xfrm>
          <a:prstGeom prst="rect">
            <a:avLst/>
          </a:prstGeom>
          <a:noFill/>
          <a:ln/>
        </p:spPr>
        <p:txBody>
          <a:bodyPr wrap="none" lIns="0" tIns="0" rIns="0" bIns="0" rtlCol="0" anchor="t"/>
          <a:lstStyle/>
          <a:p>
            <a:pPr marL="0" indent="0" algn="l">
              <a:lnSpc>
                <a:spcPts val="2850"/>
              </a:lnSpc>
              <a:buNone/>
            </a:pPr>
            <a:r>
              <a:rPr lang="en-US" sz="2300" b="1" dirty="0">
                <a:solidFill>
                  <a:srgbClr val="F0FCFF"/>
                </a:solidFill>
                <a:latin typeface="Spline Sans Bold" pitchFamily="34" charset="0"/>
                <a:ea typeface="Spline Sans Bold" pitchFamily="34" charset="-122"/>
                <a:cs typeface="Spline Sans Bold" pitchFamily="34" charset="-120"/>
              </a:rPr>
              <a:t>MSA 전환의 가속화와 복잡성 증대</a:t>
            </a:r>
            <a:endParaRPr lang="en-US" sz="2300" dirty="0"/>
          </a:p>
        </p:txBody>
      </p:sp>
      <p:sp>
        <p:nvSpPr>
          <p:cNvPr id="4" name="Text 2"/>
          <p:cNvSpPr/>
          <p:nvPr/>
        </p:nvSpPr>
        <p:spPr>
          <a:xfrm>
            <a:off x="881063" y="2733437"/>
            <a:ext cx="7505938"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현대 IT 인프라는 모놀리식 아키텍처에서 마이크로서비스 아키텍처(MSA)로의 전환을 가속화하고 있습니다. 이러한 전환은 시스템의 유연성과 확장성을 높이지만, 동시에 관리해야 할 모듈의 수가 기하급수적으로 증가하면서 시스템 전체의 복잡성이 크게 증대되었습니다.</a:t>
            </a:r>
            <a:endParaRPr lang="en-US" sz="1700" dirty="0"/>
          </a:p>
        </p:txBody>
      </p:sp>
      <p:sp>
        <p:nvSpPr>
          <p:cNvPr id="5" name="Text 3"/>
          <p:cNvSpPr/>
          <p:nvPr/>
        </p:nvSpPr>
        <p:spPr>
          <a:xfrm>
            <a:off x="881063" y="4341376"/>
            <a:ext cx="7505938"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로그 데이터는 시스템의 상태와 동작을 나타내는 가장 중요한 정보원입니다. MSA 환경에서 각 마이크로서비스는 독립적으로 로그를 생성하며, 이들 로그를 효과적으로 모니터링하고 분석하는 것은 시스템 안정성 확보의 핵심 과제가 되었습니다.</a:t>
            </a:r>
            <a:endParaRPr lang="en-US" sz="1700" dirty="0"/>
          </a:p>
        </p:txBody>
      </p:sp>
      <p:pic>
        <p:nvPicPr>
          <p:cNvPr id="6" name="Image 0" descr="preencoded.png"/>
          <p:cNvPicPr>
            <a:picLocks noChangeAspect="1"/>
          </p:cNvPicPr>
          <p:nvPr/>
        </p:nvPicPr>
        <p:blipFill>
          <a:blip r:embed="rId3"/>
          <a:stretch>
            <a:fillRect/>
          </a:stretch>
        </p:blipFill>
        <p:spPr>
          <a:xfrm>
            <a:off x="8932069" y="2173605"/>
            <a:ext cx="4824770" cy="482477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81063" y="1145500"/>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상세 성능 분석</a:t>
            </a:r>
            <a:endParaRPr lang="en-US" sz="3850" dirty="0"/>
          </a:p>
        </p:txBody>
      </p:sp>
      <p:sp>
        <p:nvSpPr>
          <p:cNvPr id="3" name="Text 1"/>
          <p:cNvSpPr/>
          <p:nvPr/>
        </p:nvSpPr>
        <p:spPr>
          <a:xfrm>
            <a:off x="881063" y="1845588"/>
            <a:ext cx="4137898" cy="367070"/>
          </a:xfrm>
          <a:prstGeom prst="rect">
            <a:avLst/>
          </a:prstGeom>
          <a:noFill/>
          <a:ln/>
        </p:spPr>
        <p:txBody>
          <a:bodyPr wrap="none" lIns="0" tIns="0" rIns="0" bIns="0" rtlCol="0" anchor="t"/>
          <a:lstStyle/>
          <a:p>
            <a:pPr marL="0" indent="0" algn="l">
              <a:lnSpc>
                <a:spcPts val="2850"/>
              </a:lnSpc>
              <a:buNone/>
            </a:pPr>
            <a:r>
              <a:rPr lang="en-US" sz="2300" b="1" dirty="0">
                <a:solidFill>
                  <a:srgbClr val="F0FCFF"/>
                </a:solidFill>
                <a:latin typeface="Spline Sans Bold" pitchFamily="34" charset="0"/>
                <a:ea typeface="Spline Sans Bold" pitchFamily="34" charset="-122"/>
                <a:cs typeface="Spline Sans Bold" pitchFamily="34" charset="-120"/>
              </a:rPr>
              <a:t>Confusion Matrix 기반 세부 분석</a:t>
            </a:r>
            <a:endParaRPr lang="en-US" sz="2300" dirty="0"/>
          </a:p>
        </p:txBody>
      </p:sp>
      <p:sp>
        <p:nvSpPr>
          <p:cNvPr id="4" name="Text 2"/>
          <p:cNvSpPr/>
          <p:nvPr/>
        </p:nvSpPr>
        <p:spPr>
          <a:xfrm>
            <a:off x="881063" y="2763322"/>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DeepLog 성능 분해</a:t>
            </a:r>
            <a:endParaRPr lang="en-US" sz="1900" dirty="0"/>
          </a:p>
        </p:txBody>
      </p:sp>
      <p:sp>
        <p:nvSpPr>
          <p:cNvPr id="5" name="Shape 3"/>
          <p:cNvSpPr/>
          <p:nvPr/>
        </p:nvSpPr>
        <p:spPr>
          <a:xfrm>
            <a:off x="881063" y="3317081"/>
            <a:ext cx="6165413" cy="1911191"/>
          </a:xfrm>
          <a:prstGeom prst="roundRect">
            <a:avLst>
              <a:gd name="adj" fmla="val 17290"/>
            </a:avLst>
          </a:prstGeom>
          <a:noFill/>
          <a:ln w="7620">
            <a:solidFill>
              <a:srgbClr val="FFFFFF">
                <a:alpha val="24000"/>
              </a:srgbClr>
            </a:solidFill>
            <a:prstDash val="solid"/>
          </a:ln>
        </p:spPr>
      </p:sp>
      <p:sp>
        <p:nvSpPr>
          <p:cNvPr id="6" name="Shape 4"/>
          <p:cNvSpPr/>
          <p:nvPr/>
        </p:nvSpPr>
        <p:spPr>
          <a:xfrm>
            <a:off x="888683" y="3324701"/>
            <a:ext cx="6150173" cy="631984"/>
          </a:xfrm>
          <a:prstGeom prst="rect">
            <a:avLst/>
          </a:prstGeom>
          <a:solidFill>
            <a:srgbClr val="FFFFFF">
              <a:alpha val="4000"/>
            </a:srgbClr>
          </a:solidFill>
          <a:ln/>
        </p:spPr>
      </p:sp>
      <p:sp>
        <p:nvSpPr>
          <p:cNvPr id="7" name="Text 5"/>
          <p:cNvSpPr/>
          <p:nvPr/>
        </p:nvSpPr>
        <p:spPr>
          <a:xfrm>
            <a:off x="1109186" y="3464481"/>
            <a:ext cx="1606034" cy="352425"/>
          </a:xfrm>
          <a:prstGeom prst="rect">
            <a:avLst/>
          </a:prstGeom>
          <a:noFill/>
          <a:ln/>
        </p:spPr>
        <p:txBody>
          <a:bodyPr wrap="none" lIns="0" tIns="0" rIns="0" bIns="0" rtlCol="0" anchor="t"/>
          <a:lstStyle/>
          <a:p>
            <a:pPr marL="0" indent="0" algn="l">
              <a:lnSpc>
                <a:spcPts val="2750"/>
              </a:lnSpc>
              <a:buNone/>
            </a:pPr>
            <a:endParaRPr lang="en-US" sz="1700" dirty="0"/>
          </a:p>
        </p:txBody>
      </p:sp>
      <p:sp>
        <p:nvSpPr>
          <p:cNvPr id="8" name="Text 6"/>
          <p:cNvSpPr/>
          <p:nvPr/>
        </p:nvSpPr>
        <p:spPr>
          <a:xfrm>
            <a:off x="3163372" y="3464481"/>
            <a:ext cx="1601629"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예측: 정상</a:t>
            </a:r>
            <a:endParaRPr lang="en-US" sz="1700" dirty="0"/>
          </a:p>
        </p:txBody>
      </p:sp>
      <p:sp>
        <p:nvSpPr>
          <p:cNvPr id="9" name="Text 7"/>
          <p:cNvSpPr/>
          <p:nvPr/>
        </p:nvSpPr>
        <p:spPr>
          <a:xfrm>
            <a:off x="5213152" y="3464481"/>
            <a:ext cx="1605439"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예측: 에러</a:t>
            </a:r>
            <a:endParaRPr lang="en-US" sz="1700" dirty="0"/>
          </a:p>
        </p:txBody>
      </p:sp>
      <p:sp>
        <p:nvSpPr>
          <p:cNvPr id="10" name="Shape 8"/>
          <p:cNvSpPr/>
          <p:nvPr/>
        </p:nvSpPr>
        <p:spPr>
          <a:xfrm>
            <a:off x="888683" y="3956685"/>
            <a:ext cx="6150173" cy="631984"/>
          </a:xfrm>
          <a:prstGeom prst="rect">
            <a:avLst/>
          </a:prstGeom>
          <a:solidFill>
            <a:srgbClr val="000000">
              <a:alpha val="4000"/>
            </a:srgbClr>
          </a:solidFill>
          <a:ln/>
        </p:spPr>
      </p:sp>
      <p:sp>
        <p:nvSpPr>
          <p:cNvPr id="11" name="Text 9"/>
          <p:cNvSpPr/>
          <p:nvPr/>
        </p:nvSpPr>
        <p:spPr>
          <a:xfrm>
            <a:off x="1109186" y="4096464"/>
            <a:ext cx="1606034"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실제: 정상</a:t>
            </a:r>
            <a:endParaRPr lang="en-US" sz="1700" dirty="0"/>
          </a:p>
        </p:txBody>
      </p:sp>
      <p:sp>
        <p:nvSpPr>
          <p:cNvPr id="12" name="Text 10"/>
          <p:cNvSpPr/>
          <p:nvPr/>
        </p:nvSpPr>
        <p:spPr>
          <a:xfrm>
            <a:off x="3163372" y="4096464"/>
            <a:ext cx="160162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96 (0.10%)</a:t>
            </a:r>
            <a:endParaRPr lang="en-US" sz="1700" dirty="0"/>
          </a:p>
        </p:txBody>
      </p:sp>
      <p:sp>
        <p:nvSpPr>
          <p:cNvPr id="13" name="Text 11"/>
          <p:cNvSpPr/>
          <p:nvPr/>
        </p:nvSpPr>
        <p:spPr>
          <a:xfrm>
            <a:off x="5213152" y="4096464"/>
            <a:ext cx="160543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92,646 (99.90%)</a:t>
            </a:r>
            <a:endParaRPr lang="en-US" sz="1700" dirty="0"/>
          </a:p>
        </p:txBody>
      </p:sp>
      <p:sp>
        <p:nvSpPr>
          <p:cNvPr id="14" name="Shape 12"/>
          <p:cNvSpPr/>
          <p:nvPr/>
        </p:nvSpPr>
        <p:spPr>
          <a:xfrm>
            <a:off x="888683" y="4588669"/>
            <a:ext cx="6150173" cy="631984"/>
          </a:xfrm>
          <a:prstGeom prst="rect">
            <a:avLst/>
          </a:prstGeom>
          <a:solidFill>
            <a:srgbClr val="FFFFFF">
              <a:alpha val="4000"/>
            </a:srgbClr>
          </a:solidFill>
          <a:ln/>
        </p:spPr>
      </p:sp>
      <p:sp>
        <p:nvSpPr>
          <p:cNvPr id="15" name="Text 13"/>
          <p:cNvSpPr/>
          <p:nvPr/>
        </p:nvSpPr>
        <p:spPr>
          <a:xfrm>
            <a:off x="1109186" y="4728448"/>
            <a:ext cx="1606034"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실제: 에러</a:t>
            </a:r>
            <a:endParaRPr lang="en-US" sz="1700" dirty="0"/>
          </a:p>
        </p:txBody>
      </p:sp>
      <p:sp>
        <p:nvSpPr>
          <p:cNvPr id="16" name="Text 14"/>
          <p:cNvSpPr/>
          <p:nvPr/>
        </p:nvSpPr>
        <p:spPr>
          <a:xfrm>
            <a:off x="3163372" y="4728448"/>
            <a:ext cx="160162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0 (0.01%)</a:t>
            </a:r>
            <a:endParaRPr lang="en-US" sz="1700" dirty="0"/>
          </a:p>
        </p:txBody>
      </p:sp>
      <p:sp>
        <p:nvSpPr>
          <p:cNvPr id="17" name="Text 15"/>
          <p:cNvSpPr/>
          <p:nvPr/>
        </p:nvSpPr>
        <p:spPr>
          <a:xfrm>
            <a:off x="5213152" y="4728448"/>
            <a:ext cx="160543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7,258 (99.99%)</a:t>
            </a:r>
            <a:endParaRPr lang="en-US" sz="1700" dirty="0"/>
          </a:p>
        </p:txBody>
      </p:sp>
      <p:sp>
        <p:nvSpPr>
          <p:cNvPr id="18" name="Text 16"/>
          <p:cNvSpPr/>
          <p:nvPr/>
        </p:nvSpPr>
        <p:spPr>
          <a:xfrm>
            <a:off x="881063" y="5476042"/>
            <a:ext cx="6165413" cy="1409700"/>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문제점:</a:t>
            </a:r>
            <a:r>
              <a:rPr lang="en-US" sz="1700" dirty="0">
                <a:solidFill>
                  <a:srgbClr val="E0E4E6"/>
                </a:solidFill>
                <a:latin typeface="Barlow" pitchFamily="34" charset="0"/>
                <a:ea typeface="Barlow" pitchFamily="34" charset="-122"/>
                <a:cs typeface="Barlow" pitchFamily="34" charset="-120"/>
              </a:rPr>
              <a:t> 92,742건의 정상 로그 중 92,646건을 에러로 오판했습니다. 이는 모델이 정상 패턴을 전혀 학습하지 못했음을 의미합니다. 실제 운영 환경에서는 수백 건의 거짓 알림이 발생하여 시스템을 사용할 수 없습니다.</a:t>
            </a:r>
            <a:endParaRPr lang="en-US" sz="1700" dirty="0"/>
          </a:p>
        </p:txBody>
      </p:sp>
      <p:sp>
        <p:nvSpPr>
          <p:cNvPr id="19" name="Text 17"/>
          <p:cNvSpPr/>
          <p:nvPr/>
        </p:nvSpPr>
        <p:spPr>
          <a:xfrm>
            <a:off x="7591544" y="2763322"/>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LogAnomaly 성능 분해</a:t>
            </a:r>
            <a:endParaRPr lang="en-US" sz="1900" dirty="0"/>
          </a:p>
        </p:txBody>
      </p:sp>
      <p:sp>
        <p:nvSpPr>
          <p:cNvPr id="20" name="Shape 18"/>
          <p:cNvSpPr/>
          <p:nvPr/>
        </p:nvSpPr>
        <p:spPr>
          <a:xfrm>
            <a:off x="7591544" y="3317081"/>
            <a:ext cx="6165413" cy="1911191"/>
          </a:xfrm>
          <a:prstGeom prst="roundRect">
            <a:avLst>
              <a:gd name="adj" fmla="val 17290"/>
            </a:avLst>
          </a:prstGeom>
          <a:noFill/>
          <a:ln w="7620">
            <a:solidFill>
              <a:srgbClr val="FFFFFF">
                <a:alpha val="24000"/>
              </a:srgbClr>
            </a:solidFill>
            <a:prstDash val="solid"/>
          </a:ln>
        </p:spPr>
      </p:sp>
      <p:sp>
        <p:nvSpPr>
          <p:cNvPr id="21" name="Shape 19"/>
          <p:cNvSpPr/>
          <p:nvPr/>
        </p:nvSpPr>
        <p:spPr>
          <a:xfrm>
            <a:off x="7599164" y="3324701"/>
            <a:ext cx="6150173" cy="631984"/>
          </a:xfrm>
          <a:prstGeom prst="rect">
            <a:avLst/>
          </a:prstGeom>
          <a:solidFill>
            <a:srgbClr val="FFFFFF">
              <a:alpha val="4000"/>
            </a:srgbClr>
          </a:solidFill>
          <a:ln/>
        </p:spPr>
      </p:sp>
      <p:sp>
        <p:nvSpPr>
          <p:cNvPr id="22" name="Text 20"/>
          <p:cNvSpPr/>
          <p:nvPr/>
        </p:nvSpPr>
        <p:spPr>
          <a:xfrm>
            <a:off x="7819668" y="3464481"/>
            <a:ext cx="1606034" cy="352425"/>
          </a:xfrm>
          <a:prstGeom prst="rect">
            <a:avLst/>
          </a:prstGeom>
          <a:noFill/>
          <a:ln/>
        </p:spPr>
        <p:txBody>
          <a:bodyPr wrap="none" lIns="0" tIns="0" rIns="0" bIns="0" rtlCol="0" anchor="t"/>
          <a:lstStyle/>
          <a:p>
            <a:pPr marL="0" indent="0" algn="l">
              <a:lnSpc>
                <a:spcPts val="2750"/>
              </a:lnSpc>
              <a:buNone/>
            </a:pPr>
            <a:endParaRPr lang="en-US" sz="1700" dirty="0"/>
          </a:p>
        </p:txBody>
      </p:sp>
      <p:sp>
        <p:nvSpPr>
          <p:cNvPr id="23" name="Text 21"/>
          <p:cNvSpPr/>
          <p:nvPr/>
        </p:nvSpPr>
        <p:spPr>
          <a:xfrm>
            <a:off x="9873853" y="3464481"/>
            <a:ext cx="1601629"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예측: 정상</a:t>
            </a:r>
            <a:endParaRPr lang="en-US" sz="1700" dirty="0"/>
          </a:p>
        </p:txBody>
      </p:sp>
      <p:sp>
        <p:nvSpPr>
          <p:cNvPr id="24" name="Text 22"/>
          <p:cNvSpPr/>
          <p:nvPr/>
        </p:nvSpPr>
        <p:spPr>
          <a:xfrm>
            <a:off x="11923633" y="3464481"/>
            <a:ext cx="1605439"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예측: 에러</a:t>
            </a:r>
            <a:endParaRPr lang="en-US" sz="1700" dirty="0"/>
          </a:p>
        </p:txBody>
      </p:sp>
      <p:sp>
        <p:nvSpPr>
          <p:cNvPr id="25" name="Shape 23"/>
          <p:cNvSpPr/>
          <p:nvPr/>
        </p:nvSpPr>
        <p:spPr>
          <a:xfrm>
            <a:off x="7599164" y="3956685"/>
            <a:ext cx="6150173" cy="631984"/>
          </a:xfrm>
          <a:prstGeom prst="rect">
            <a:avLst/>
          </a:prstGeom>
          <a:solidFill>
            <a:srgbClr val="000000">
              <a:alpha val="4000"/>
            </a:srgbClr>
          </a:solidFill>
          <a:ln/>
        </p:spPr>
      </p:sp>
      <p:sp>
        <p:nvSpPr>
          <p:cNvPr id="26" name="Text 24"/>
          <p:cNvSpPr/>
          <p:nvPr/>
        </p:nvSpPr>
        <p:spPr>
          <a:xfrm>
            <a:off x="7819668" y="4096464"/>
            <a:ext cx="1606034"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실제: 정상</a:t>
            </a:r>
            <a:endParaRPr lang="en-US" sz="1700" dirty="0"/>
          </a:p>
        </p:txBody>
      </p:sp>
      <p:sp>
        <p:nvSpPr>
          <p:cNvPr id="27" name="Text 25"/>
          <p:cNvSpPr/>
          <p:nvPr/>
        </p:nvSpPr>
        <p:spPr>
          <a:xfrm>
            <a:off x="9873853" y="4096464"/>
            <a:ext cx="160162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87,879 (94.80%)</a:t>
            </a:r>
            <a:endParaRPr lang="en-US" sz="1700" dirty="0"/>
          </a:p>
        </p:txBody>
      </p:sp>
      <p:sp>
        <p:nvSpPr>
          <p:cNvPr id="28" name="Text 26"/>
          <p:cNvSpPr/>
          <p:nvPr/>
        </p:nvSpPr>
        <p:spPr>
          <a:xfrm>
            <a:off x="11923633" y="4096464"/>
            <a:ext cx="160543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4,863 (5.20%)</a:t>
            </a:r>
            <a:endParaRPr lang="en-US" sz="1700" dirty="0"/>
          </a:p>
        </p:txBody>
      </p:sp>
      <p:sp>
        <p:nvSpPr>
          <p:cNvPr id="29" name="Shape 27"/>
          <p:cNvSpPr/>
          <p:nvPr/>
        </p:nvSpPr>
        <p:spPr>
          <a:xfrm>
            <a:off x="7599164" y="4588669"/>
            <a:ext cx="6150173" cy="631984"/>
          </a:xfrm>
          <a:prstGeom prst="rect">
            <a:avLst/>
          </a:prstGeom>
          <a:solidFill>
            <a:srgbClr val="FFFFFF">
              <a:alpha val="4000"/>
            </a:srgbClr>
          </a:solidFill>
          <a:ln/>
        </p:spPr>
      </p:sp>
      <p:sp>
        <p:nvSpPr>
          <p:cNvPr id="30" name="Text 28"/>
          <p:cNvSpPr/>
          <p:nvPr/>
        </p:nvSpPr>
        <p:spPr>
          <a:xfrm>
            <a:off x="7819668" y="4728448"/>
            <a:ext cx="1606034"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실제: 에러</a:t>
            </a:r>
            <a:endParaRPr lang="en-US" sz="1700" dirty="0"/>
          </a:p>
        </p:txBody>
      </p:sp>
      <p:sp>
        <p:nvSpPr>
          <p:cNvPr id="31" name="Text 29"/>
          <p:cNvSpPr/>
          <p:nvPr/>
        </p:nvSpPr>
        <p:spPr>
          <a:xfrm>
            <a:off x="9873853" y="4728448"/>
            <a:ext cx="160162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6,874 (94.72%)</a:t>
            </a:r>
            <a:endParaRPr lang="en-US" sz="1700" dirty="0"/>
          </a:p>
        </p:txBody>
      </p:sp>
      <p:sp>
        <p:nvSpPr>
          <p:cNvPr id="32" name="Text 30"/>
          <p:cNvSpPr/>
          <p:nvPr/>
        </p:nvSpPr>
        <p:spPr>
          <a:xfrm>
            <a:off x="11923633" y="4728448"/>
            <a:ext cx="1605439"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384 (5.28%)</a:t>
            </a:r>
            <a:endParaRPr lang="en-US" sz="1700" dirty="0"/>
          </a:p>
        </p:txBody>
      </p:sp>
      <p:sp>
        <p:nvSpPr>
          <p:cNvPr id="33" name="Text 31"/>
          <p:cNvSpPr/>
          <p:nvPr/>
        </p:nvSpPr>
        <p:spPr>
          <a:xfrm>
            <a:off x="7591544" y="5476042"/>
            <a:ext cx="6165413" cy="1409700"/>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강점:</a:t>
            </a:r>
            <a:r>
              <a:rPr lang="en-US" sz="1700" dirty="0">
                <a:solidFill>
                  <a:srgbClr val="E0E4E6"/>
                </a:solidFill>
                <a:latin typeface="Barlow" pitchFamily="34" charset="0"/>
                <a:ea typeface="Barlow" pitchFamily="34" charset="-122"/>
                <a:cs typeface="Barlow" pitchFamily="34" charset="-120"/>
              </a:rPr>
              <a:t> 정상 로그의 94.8%를 올바르게 식별했습니다. 오탐지는 4,863건이지만, 이는 전체의 5.2%에 불과하여 운영 가능한 수준입니다. 실제 에러 7,258건 중 384건을 탐지했으며, 임계값 조정으로 개선 가능합니다.</a:t>
            </a:r>
            <a:endParaRPr lang="en-US" sz="17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480298" y="330160"/>
            <a:ext cx="4006453" cy="333494"/>
          </a:xfrm>
          <a:prstGeom prst="rect">
            <a:avLst/>
          </a:prstGeom>
          <a:noFill/>
          <a:ln/>
        </p:spPr>
        <p:txBody>
          <a:bodyPr wrap="none" lIns="0" tIns="0" rIns="0" bIns="0" rtlCol="0" anchor="t"/>
          <a:lstStyle/>
          <a:p>
            <a:pPr marL="0" indent="0" algn="l">
              <a:lnSpc>
                <a:spcPts val="2600"/>
              </a:lnSpc>
              <a:buNone/>
            </a:pPr>
            <a:r>
              <a:rPr lang="en-US" sz="2100" b="1" dirty="0">
                <a:solidFill>
                  <a:srgbClr val="F0FCFF"/>
                </a:solidFill>
                <a:latin typeface="Spline Sans Bold" pitchFamily="34" charset="0"/>
                <a:ea typeface="Spline Sans Bold" pitchFamily="34" charset="-122"/>
                <a:cs typeface="Spline Sans Bold" pitchFamily="34" charset="-120"/>
              </a:rPr>
              <a:t>LogAnomaly 모델 학습 및 구축 과정</a:t>
            </a:r>
            <a:endParaRPr lang="en-US" sz="2100" dirty="0"/>
          </a:p>
        </p:txBody>
      </p:sp>
      <p:sp>
        <p:nvSpPr>
          <p:cNvPr id="3" name="Text 1"/>
          <p:cNvSpPr/>
          <p:nvPr/>
        </p:nvSpPr>
        <p:spPr>
          <a:xfrm>
            <a:off x="480298" y="711637"/>
            <a:ext cx="1728311" cy="200144"/>
          </a:xfrm>
          <a:prstGeom prst="rect">
            <a:avLst/>
          </a:prstGeom>
          <a:noFill/>
          <a:ln/>
        </p:spPr>
        <p:txBody>
          <a:bodyPr wrap="none" lIns="0" tIns="0" rIns="0" bIns="0" rtlCol="0" anchor="t"/>
          <a:lstStyle/>
          <a:p>
            <a:pPr marL="0" indent="0" algn="l">
              <a:lnSpc>
                <a:spcPts val="1550"/>
              </a:lnSpc>
              <a:buNone/>
            </a:pPr>
            <a:r>
              <a:rPr lang="en-US" sz="1250" b="1" dirty="0">
                <a:solidFill>
                  <a:srgbClr val="F0FCFF"/>
                </a:solidFill>
                <a:latin typeface="Spline Sans Bold" pitchFamily="34" charset="0"/>
                <a:ea typeface="Spline Sans Bold" pitchFamily="34" charset="-122"/>
                <a:cs typeface="Spline Sans Bold" pitchFamily="34" charset="-120"/>
              </a:rPr>
              <a:t>모델 아키텍처 및 학습 전략</a:t>
            </a:r>
            <a:endParaRPr lang="en-US" sz="1250" dirty="0"/>
          </a:p>
        </p:txBody>
      </p:sp>
      <p:pic>
        <p:nvPicPr>
          <p:cNvPr id="4" name="Image 0" descr="preencoded.png"/>
          <p:cNvPicPr>
            <a:picLocks noChangeAspect="1"/>
          </p:cNvPicPr>
          <p:nvPr/>
        </p:nvPicPr>
        <p:blipFill>
          <a:blip r:embed="rId3"/>
          <a:stretch>
            <a:fillRect/>
          </a:stretch>
        </p:blipFill>
        <p:spPr>
          <a:xfrm>
            <a:off x="699135" y="1091803"/>
            <a:ext cx="13232011" cy="4965263"/>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99424" y="2356545"/>
            <a:ext cx="683488" cy="683488"/>
          </a:xfrm>
          <a:prstGeom prst="rect">
            <a:avLst/>
          </a:prstGeom>
        </p:spPr>
      </p:pic>
      <p:sp>
        <p:nvSpPr>
          <p:cNvPr id="6" name="Text 2"/>
          <p:cNvSpPr/>
          <p:nvPr/>
        </p:nvSpPr>
        <p:spPr>
          <a:xfrm>
            <a:off x="11390479" y="4873062"/>
            <a:ext cx="1995784" cy="341744"/>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위험분석</a:t>
            </a:r>
            <a:endParaRPr lang="en-US" sz="1200" dirty="0"/>
          </a:p>
        </p:txBody>
      </p:sp>
      <p:pic>
        <p:nvPicPr>
          <p:cNvPr id="7"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497217" y="2357826"/>
            <a:ext cx="683489" cy="683488"/>
          </a:xfrm>
          <a:prstGeom prst="rect">
            <a:avLst/>
          </a:prstGeom>
        </p:spPr>
      </p:pic>
      <p:sp>
        <p:nvSpPr>
          <p:cNvPr id="8" name="Text 3"/>
          <p:cNvSpPr/>
          <p:nvPr/>
        </p:nvSpPr>
        <p:spPr>
          <a:xfrm>
            <a:off x="8875242" y="4873062"/>
            <a:ext cx="1995785" cy="341744"/>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이상탐지</a:t>
            </a:r>
            <a:endParaRPr lang="en-US" sz="1200" dirty="0"/>
          </a:p>
        </p:txBody>
      </p:sp>
      <p:pic>
        <p:nvPicPr>
          <p:cNvPr id="9"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6995651" y="2357826"/>
            <a:ext cx="683488" cy="683488"/>
          </a:xfrm>
          <a:prstGeom prst="rect">
            <a:avLst/>
          </a:prstGeom>
        </p:spPr>
      </p:pic>
      <p:sp>
        <p:nvSpPr>
          <p:cNvPr id="10" name="Text 4"/>
          <p:cNvSpPr/>
          <p:nvPr/>
        </p:nvSpPr>
        <p:spPr>
          <a:xfrm>
            <a:off x="6373677" y="4873062"/>
            <a:ext cx="1995784" cy="341744"/>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모델 학습</a:t>
            </a:r>
            <a:endParaRPr lang="en-US" sz="1200" dirty="0"/>
          </a:p>
        </p:txBody>
      </p:sp>
      <p:pic>
        <p:nvPicPr>
          <p:cNvPr id="11" name="Image 4" descr="preencoded.png"/>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4494085" y="2357826"/>
            <a:ext cx="683488" cy="683488"/>
          </a:xfrm>
          <a:prstGeom prst="rect">
            <a:avLst/>
          </a:prstGeom>
        </p:spPr>
      </p:pic>
      <p:sp>
        <p:nvSpPr>
          <p:cNvPr id="12" name="Text 5"/>
          <p:cNvSpPr/>
          <p:nvPr/>
        </p:nvSpPr>
        <p:spPr>
          <a:xfrm>
            <a:off x="3872111" y="4873062"/>
            <a:ext cx="1995785" cy="341744"/>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전처리</a:t>
            </a:r>
            <a:endParaRPr lang="en-US" sz="1200" dirty="0"/>
          </a:p>
        </p:txBody>
      </p:sp>
      <p:pic>
        <p:nvPicPr>
          <p:cNvPr id="13" name="Image 5" descr="preencoded.png"/>
          <p:cNvPicPr>
            <a:picLocks noChangeAspect="1"/>
          </p:cNvPicPr>
          <p:nvPr/>
        </p:nvPicPr>
        <p:blipFill>
          <a:blip r:embed="rId4">
            <a:extLst>
              <a:ext uri="{96DAC541-7B7A-43D3-8B79-37D633B846F1}">
                <asvg:svgBlip xmlns:asvg="http://schemas.microsoft.com/office/drawing/2016/SVG/main" r:embed="rId9"/>
              </a:ext>
            </a:extLst>
          </a:blip>
          <a:stretch>
            <a:fillRect/>
          </a:stretch>
        </p:blipFill>
        <p:spPr>
          <a:xfrm>
            <a:off x="1978849" y="2357826"/>
            <a:ext cx="683488" cy="683488"/>
          </a:xfrm>
          <a:prstGeom prst="rect">
            <a:avLst/>
          </a:prstGeom>
        </p:spPr>
      </p:pic>
      <p:sp>
        <p:nvSpPr>
          <p:cNvPr id="14" name="Text 6"/>
          <p:cNvSpPr/>
          <p:nvPr/>
        </p:nvSpPr>
        <p:spPr>
          <a:xfrm>
            <a:off x="1315866" y="4873062"/>
            <a:ext cx="1995785" cy="341744"/>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로그 수집</a:t>
            </a:r>
            <a:endParaRPr lang="en-US" sz="1200" dirty="0"/>
          </a:p>
        </p:txBody>
      </p:sp>
      <p:sp>
        <p:nvSpPr>
          <p:cNvPr id="15" name="Text 7"/>
          <p:cNvSpPr/>
          <p:nvPr/>
        </p:nvSpPr>
        <p:spPr>
          <a:xfrm>
            <a:off x="480298" y="6237089"/>
            <a:ext cx="1601033" cy="200144"/>
          </a:xfrm>
          <a:prstGeom prst="rect">
            <a:avLst/>
          </a:prstGeom>
          <a:noFill/>
          <a:ln/>
        </p:spPr>
        <p:txBody>
          <a:bodyPr wrap="none" lIns="0" tIns="0" rIns="0" bIns="0" rtlCol="0" anchor="t"/>
          <a:lstStyle/>
          <a:p>
            <a:pPr marL="0" indent="0" algn="l">
              <a:lnSpc>
                <a:spcPts val="1550"/>
              </a:lnSpc>
              <a:buNone/>
            </a:pPr>
            <a:r>
              <a:rPr lang="en-US" sz="1250" b="1" dirty="0">
                <a:solidFill>
                  <a:srgbClr val="F0FCFF"/>
                </a:solidFill>
                <a:latin typeface="Spline Sans Bold" pitchFamily="34" charset="0"/>
                <a:ea typeface="Spline Sans Bold" pitchFamily="34" charset="-122"/>
                <a:cs typeface="Spline Sans Bold" pitchFamily="34" charset="-120"/>
              </a:rPr>
              <a:t>핵심 구성 요소:</a:t>
            </a:r>
            <a:endParaRPr lang="en-US" sz="1250" dirty="0"/>
          </a:p>
        </p:txBody>
      </p:sp>
      <p:sp>
        <p:nvSpPr>
          <p:cNvPr id="16" name="Shape 8"/>
          <p:cNvSpPr/>
          <p:nvPr/>
        </p:nvSpPr>
        <p:spPr>
          <a:xfrm>
            <a:off x="480298" y="6617256"/>
            <a:ext cx="4476512" cy="1403747"/>
          </a:xfrm>
          <a:prstGeom prst="roundRect">
            <a:avLst>
              <a:gd name="adj" fmla="val 12831"/>
            </a:avLst>
          </a:prstGeom>
          <a:solidFill>
            <a:srgbClr val="0A081B">
              <a:alpha val="75000"/>
            </a:srgbClr>
          </a:solidFill>
          <a:ln w="15240">
            <a:solidFill>
              <a:srgbClr val="16FFBB"/>
            </a:solidFill>
            <a:prstDash val="solid"/>
          </a:ln>
        </p:spPr>
      </p:sp>
      <p:sp>
        <p:nvSpPr>
          <p:cNvPr id="17" name="Text 9"/>
          <p:cNvSpPr/>
          <p:nvPr/>
        </p:nvSpPr>
        <p:spPr>
          <a:xfrm>
            <a:off x="615553" y="6752511"/>
            <a:ext cx="1398746" cy="166807"/>
          </a:xfrm>
          <a:prstGeom prst="rect">
            <a:avLst/>
          </a:prstGeom>
          <a:noFill/>
          <a:ln/>
        </p:spPr>
        <p:txBody>
          <a:bodyPr wrap="none" lIns="0" tIns="0" rIns="0" bIns="0" rtlCol="0" anchor="t"/>
          <a:lstStyle/>
          <a:p>
            <a:pPr marL="0" indent="0" algn="l">
              <a:lnSpc>
                <a:spcPts val="1300"/>
              </a:lnSpc>
              <a:buNone/>
            </a:pPr>
            <a:r>
              <a:rPr lang="en-US" sz="1050" b="1" dirty="0">
                <a:solidFill>
                  <a:srgbClr val="E0E4E6"/>
                </a:solidFill>
                <a:latin typeface="Spline Sans Bold" pitchFamily="34" charset="0"/>
                <a:ea typeface="Spline Sans Bold" pitchFamily="34" charset="-122"/>
                <a:cs typeface="Spline Sans Bold" pitchFamily="34" charset="-120"/>
              </a:rPr>
              <a:t>LogAnomaly Detector:</a:t>
            </a:r>
            <a:endParaRPr lang="en-US" sz="1050" dirty="0"/>
          </a:p>
        </p:txBody>
      </p:sp>
      <p:sp>
        <p:nvSpPr>
          <p:cNvPr id="18" name="Text 10"/>
          <p:cNvSpPr/>
          <p:nvPr/>
        </p:nvSpPr>
        <p:spPr>
          <a:xfrm>
            <a:off x="615553" y="6991350"/>
            <a:ext cx="4206002"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TF-IDF 벡터화를 통한 의미 기반 학습</a:t>
            </a:r>
            <a:endParaRPr lang="en-US" sz="900" dirty="0"/>
          </a:p>
        </p:txBody>
      </p:sp>
      <p:sp>
        <p:nvSpPr>
          <p:cNvPr id="19" name="Text 11"/>
          <p:cNvSpPr/>
          <p:nvPr/>
        </p:nvSpPr>
        <p:spPr>
          <a:xfrm>
            <a:off x="615553" y="7225427"/>
            <a:ext cx="4206002"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정상 시퀀스 통계 학습 (평균, 표준편차)</a:t>
            </a:r>
            <a:endParaRPr lang="en-US" sz="900" dirty="0"/>
          </a:p>
        </p:txBody>
      </p:sp>
      <p:sp>
        <p:nvSpPr>
          <p:cNvPr id="20" name="Text 12"/>
          <p:cNvSpPr/>
          <p:nvPr/>
        </p:nvSpPr>
        <p:spPr>
          <a:xfrm>
            <a:off x="615553" y="7459504"/>
            <a:ext cx="4206002"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Z-score 기반 이상 탐지 (임계값: 3.0)</a:t>
            </a:r>
            <a:endParaRPr lang="en-US" sz="900" dirty="0"/>
          </a:p>
        </p:txBody>
      </p:sp>
      <p:sp>
        <p:nvSpPr>
          <p:cNvPr id="21" name="Text 13"/>
          <p:cNvSpPr/>
          <p:nvPr/>
        </p:nvSpPr>
        <p:spPr>
          <a:xfrm>
            <a:off x="615553" y="7693581"/>
            <a:ext cx="4206002"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시퀀스 길이: 15개 로그</a:t>
            </a:r>
            <a:endParaRPr lang="en-US" sz="900" dirty="0"/>
          </a:p>
        </p:txBody>
      </p:sp>
      <p:sp>
        <p:nvSpPr>
          <p:cNvPr id="22" name="Shape 14"/>
          <p:cNvSpPr/>
          <p:nvPr/>
        </p:nvSpPr>
        <p:spPr>
          <a:xfrm>
            <a:off x="5076825" y="6617256"/>
            <a:ext cx="4476631" cy="1403747"/>
          </a:xfrm>
          <a:prstGeom prst="roundRect">
            <a:avLst>
              <a:gd name="adj" fmla="val 12831"/>
            </a:avLst>
          </a:prstGeom>
          <a:solidFill>
            <a:srgbClr val="0A081B">
              <a:alpha val="75000"/>
            </a:srgbClr>
          </a:solidFill>
          <a:ln w="15240">
            <a:solidFill>
              <a:srgbClr val="29DDDA"/>
            </a:solidFill>
            <a:prstDash val="solid"/>
          </a:ln>
        </p:spPr>
      </p:sp>
      <p:sp>
        <p:nvSpPr>
          <p:cNvPr id="23" name="Text 15"/>
          <p:cNvSpPr/>
          <p:nvPr/>
        </p:nvSpPr>
        <p:spPr>
          <a:xfrm>
            <a:off x="5212080" y="6752511"/>
            <a:ext cx="1360765" cy="166807"/>
          </a:xfrm>
          <a:prstGeom prst="rect">
            <a:avLst/>
          </a:prstGeom>
          <a:noFill/>
          <a:ln/>
        </p:spPr>
        <p:txBody>
          <a:bodyPr wrap="none" lIns="0" tIns="0" rIns="0" bIns="0" rtlCol="0" anchor="t"/>
          <a:lstStyle/>
          <a:p>
            <a:pPr marL="0" indent="0" algn="l">
              <a:lnSpc>
                <a:spcPts val="1300"/>
              </a:lnSpc>
              <a:buNone/>
            </a:pPr>
            <a:r>
              <a:rPr lang="en-US" sz="1050" b="1" dirty="0">
                <a:solidFill>
                  <a:srgbClr val="E0E4E6"/>
                </a:solidFill>
                <a:latin typeface="Spline Sans Bold" pitchFamily="34" charset="0"/>
                <a:ea typeface="Spline Sans Bold" pitchFamily="34" charset="-122"/>
                <a:cs typeface="Spline Sans Bold" pitchFamily="34" charset="-120"/>
              </a:rPr>
              <a:t>Severity Assessment:</a:t>
            </a:r>
            <a:endParaRPr lang="en-US" sz="1050" dirty="0"/>
          </a:p>
        </p:txBody>
      </p:sp>
      <p:sp>
        <p:nvSpPr>
          <p:cNvPr id="24" name="Text 16"/>
          <p:cNvSpPr/>
          <p:nvPr/>
        </p:nvSpPr>
        <p:spPr>
          <a:xfrm>
            <a:off x="5212080" y="6991350"/>
            <a:ext cx="4206121"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로그 레벨 기반 심각도 점수</a:t>
            </a:r>
            <a:endParaRPr lang="en-US" sz="900" dirty="0"/>
          </a:p>
        </p:txBody>
      </p:sp>
      <p:sp>
        <p:nvSpPr>
          <p:cNvPr id="25" name="Text 17"/>
          <p:cNvSpPr/>
          <p:nvPr/>
        </p:nvSpPr>
        <p:spPr>
          <a:xfrm>
            <a:off x="5212080" y="7225427"/>
            <a:ext cx="4206121"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ERROR: 8점, WARN: 4점, INFO: 1점</a:t>
            </a:r>
            <a:endParaRPr lang="en-US" sz="900" dirty="0"/>
          </a:p>
        </p:txBody>
      </p:sp>
      <p:sp>
        <p:nvSpPr>
          <p:cNvPr id="26" name="Text 18"/>
          <p:cNvSpPr/>
          <p:nvPr/>
        </p:nvSpPr>
        <p:spPr>
          <a:xfrm>
            <a:off x="5212080" y="7459504"/>
            <a:ext cx="4206121"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시퀀스 내 심각도 분포 분석</a:t>
            </a:r>
            <a:endParaRPr lang="en-US" sz="900" dirty="0"/>
          </a:p>
        </p:txBody>
      </p:sp>
      <p:sp>
        <p:nvSpPr>
          <p:cNvPr id="27" name="Shape 19"/>
          <p:cNvSpPr/>
          <p:nvPr/>
        </p:nvSpPr>
        <p:spPr>
          <a:xfrm>
            <a:off x="9673471" y="6617256"/>
            <a:ext cx="4476512" cy="1403747"/>
          </a:xfrm>
          <a:prstGeom prst="roundRect">
            <a:avLst>
              <a:gd name="adj" fmla="val 12831"/>
            </a:avLst>
          </a:prstGeom>
          <a:solidFill>
            <a:srgbClr val="0A081B">
              <a:alpha val="75000"/>
            </a:srgbClr>
          </a:solidFill>
          <a:ln w="15240">
            <a:solidFill>
              <a:srgbClr val="37A7E7"/>
            </a:solidFill>
            <a:prstDash val="solid"/>
          </a:ln>
        </p:spPr>
      </p:sp>
      <p:sp>
        <p:nvSpPr>
          <p:cNvPr id="28" name="Text 20"/>
          <p:cNvSpPr/>
          <p:nvPr/>
        </p:nvSpPr>
        <p:spPr>
          <a:xfrm>
            <a:off x="9808726" y="6752511"/>
            <a:ext cx="1334214" cy="166807"/>
          </a:xfrm>
          <a:prstGeom prst="rect">
            <a:avLst/>
          </a:prstGeom>
          <a:noFill/>
          <a:ln/>
        </p:spPr>
        <p:txBody>
          <a:bodyPr wrap="none" lIns="0" tIns="0" rIns="0" bIns="0" rtlCol="0" anchor="t"/>
          <a:lstStyle/>
          <a:p>
            <a:pPr marL="0" indent="0" algn="l">
              <a:lnSpc>
                <a:spcPts val="1300"/>
              </a:lnSpc>
              <a:buNone/>
            </a:pPr>
            <a:r>
              <a:rPr lang="en-US" sz="1050" b="1" dirty="0">
                <a:solidFill>
                  <a:srgbClr val="E0E4E6"/>
                </a:solidFill>
                <a:latin typeface="Spline Sans Bold" pitchFamily="34" charset="0"/>
                <a:ea typeface="Spline Sans Bold" pitchFamily="34" charset="-122"/>
                <a:cs typeface="Spline Sans Bold" pitchFamily="34" charset="-120"/>
              </a:rPr>
              <a:t>위험도 분석 모듈:</a:t>
            </a:r>
            <a:endParaRPr lang="en-US" sz="1050" dirty="0"/>
          </a:p>
        </p:txBody>
      </p:sp>
      <p:sp>
        <p:nvSpPr>
          <p:cNvPr id="29" name="Text 21"/>
          <p:cNvSpPr/>
          <p:nvPr/>
        </p:nvSpPr>
        <p:spPr>
          <a:xfrm>
            <a:off x="9808726" y="6991350"/>
            <a:ext cx="4206002"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정상 쿼리 패턴 감지 (30+ 패턴)</a:t>
            </a:r>
            <a:endParaRPr lang="en-US" sz="900" dirty="0"/>
          </a:p>
        </p:txBody>
      </p:sp>
      <p:sp>
        <p:nvSpPr>
          <p:cNvPr id="30" name="Text 22"/>
          <p:cNvSpPr/>
          <p:nvPr/>
        </p:nvSpPr>
        <p:spPr>
          <a:xfrm>
            <a:off x="9808726" y="7225427"/>
            <a:ext cx="4206002"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실제 예외 키워드 감지</a:t>
            </a:r>
            <a:endParaRPr lang="en-US" sz="900" dirty="0"/>
          </a:p>
        </p:txBody>
      </p:sp>
      <p:sp>
        <p:nvSpPr>
          <p:cNvPr id="31" name="Text 23"/>
          <p:cNvSpPr/>
          <p:nvPr/>
        </p:nvSpPr>
        <p:spPr>
          <a:xfrm>
            <a:off x="9808726" y="7459504"/>
            <a:ext cx="4206002"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오탐지 방지 로직</a:t>
            </a:r>
            <a:endParaRPr lang="en-US" sz="900" dirty="0"/>
          </a:p>
        </p:txBody>
      </p:sp>
      <p:sp>
        <p:nvSpPr>
          <p:cNvPr id="32" name="Text 24"/>
          <p:cNvSpPr/>
          <p:nvPr/>
        </p:nvSpPr>
        <p:spPr>
          <a:xfrm>
            <a:off x="9808726" y="7693581"/>
            <a:ext cx="4206002"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위험도 점수 계산 및 5단계 분류</a:t>
            </a:r>
            <a:endParaRPr lang="en-US" sz="900" dirty="0"/>
          </a:p>
        </p:txBody>
      </p:sp>
      <p:sp>
        <p:nvSpPr>
          <p:cNvPr id="33" name="Text 25"/>
          <p:cNvSpPr/>
          <p:nvPr/>
        </p:nvSpPr>
        <p:spPr>
          <a:xfrm>
            <a:off x="480298" y="8201025"/>
            <a:ext cx="1601033" cy="200144"/>
          </a:xfrm>
          <a:prstGeom prst="rect">
            <a:avLst/>
          </a:prstGeom>
          <a:noFill/>
          <a:ln/>
        </p:spPr>
        <p:txBody>
          <a:bodyPr wrap="none" lIns="0" tIns="0" rIns="0" bIns="0" rtlCol="0" anchor="t"/>
          <a:lstStyle/>
          <a:p>
            <a:pPr marL="0" indent="0" algn="l">
              <a:lnSpc>
                <a:spcPts val="1550"/>
              </a:lnSpc>
              <a:buNone/>
            </a:pPr>
            <a:r>
              <a:rPr lang="en-US" sz="1250" b="1" dirty="0">
                <a:solidFill>
                  <a:srgbClr val="F0FCFF"/>
                </a:solidFill>
                <a:latin typeface="Spline Sans Bold" pitchFamily="34" charset="0"/>
                <a:ea typeface="Spline Sans Bold" pitchFamily="34" charset="-122"/>
                <a:cs typeface="Spline Sans Bold" pitchFamily="34" charset="-120"/>
              </a:rPr>
              <a:t>학습 데이터 구성:</a:t>
            </a:r>
            <a:endParaRPr lang="en-US" sz="1250" dirty="0"/>
          </a:p>
        </p:txBody>
      </p:sp>
      <p:sp>
        <p:nvSpPr>
          <p:cNvPr id="34" name="Text 26"/>
          <p:cNvSpPr/>
          <p:nvPr/>
        </p:nvSpPr>
        <p:spPr>
          <a:xfrm>
            <a:off x="480298" y="8581192"/>
            <a:ext cx="13669804"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학습 데이터: 40만 건 (정상 로그만)</a:t>
            </a:r>
            <a:endParaRPr lang="en-US" sz="900" dirty="0"/>
          </a:p>
        </p:txBody>
      </p:sp>
      <p:sp>
        <p:nvSpPr>
          <p:cNvPr id="35" name="Text 27"/>
          <p:cNvSpPr/>
          <p:nvPr/>
        </p:nvSpPr>
        <p:spPr>
          <a:xfrm>
            <a:off x="480298" y="8815268"/>
            <a:ext cx="13669804"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테스트 데이터: 10만 건 (정상 + 에러 혼합)</a:t>
            </a:r>
            <a:endParaRPr lang="en-US" sz="900" dirty="0"/>
          </a:p>
        </p:txBody>
      </p:sp>
      <p:sp>
        <p:nvSpPr>
          <p:cNvPr id="36" name="Text 28"/>
          <p:cNvSpPr/>
          <p:nvPr/>
        </p:nvSpPr>
        <p:spPr>
          <a:xfrm>
            <a:off x="480298" y="9049345"/>
            <a:ext cx="13669804" cy="19216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0E4E6"/>
                </a:solidFill>
                <a:latin typeface="Barlow" pitchFamily="34" charset="0"/>
                <a:ea typeface="Barlow" pitchFamily="34" charset="-122"/>
                <a:cs typeface="Barlow" pitchFamily="34" charset="-120"/>
              </a:rPr>
              <a:t>비지도 학습 방식 (라벨링 불필요)</a:t>
            </a:r>
            <a:endParaRPr lang="en-US" sz="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31138" y="474702"/>
            <a:ext cx="3186470" cy="368737"/>
          </a:xfrm>
          <a:prstGeom prst="rect">
            <a:avLst/>
          </a:prstGeom>
          <a:noFill/>
          <a:ln/>
        </p:spPr>
        <p:txBody>
          <a:bodyPr wrap="none" lIns="0" tIns="0" rIns="0" bIns="0" rtlCol="0" anchor="t"/>
          <a:lstStyle/>
          <a:p>
            <a:pPr marL="0" indent="0" algn="l">
              <a:lnSpc>
                <a:spcPts val="2900"/>
              </a:lnSpc>
              <a:buNone/>
            </a:pPr>
            <a:r>
              <a:rPr lang="en-US" sz="2300" b="1" dirty="0">
                <a:solidFill>
                  <a:srgbClr val="F0FCFF"/>
                </a:solidFill>
                <a:latin typeface="Spline Sans Bold" pitchFamily="34" charset="0"/>
                <a:ea typeface="Spline Sans Bold" pitchFamily="34" charset="-122"/>
                <a:cs typeface="Spline Sans Bold" pitchFamily="34" charset="-120"/>
              </a:rPr>
              <a:t>위험도별 상세 분석 및 사례</a:t>
            </a:r>
            <a:endParaRPr lang="en-US" sz="2300" dirty="0"/>
          </a:p>
        </p:txBody>
      </p:sp>
      <p:sp>
        <p:nvSpPr>
          <p:cNvPr id="3" name="Shape 1"/>
          <p:cNvSpPr/>
          <p:nvPr/>
        </p:nvSpPr>
        <p:spPr>
          <a:xfrm>
            <a:off x="531138" y="1108948"/>
            <a:ext cx="4434126" cy="5056703"/>
          </a:xfrm>
          <a:prstGeom prst="roundRect">
            <a:avLst>
              <a:gd name="adj" fmla="val 4492"/>
            </a:avLst>
          </a:prstGeom>
          <a:solidFill>
            <a:srgbClr val="0A081B">
              <a:alpha val="75000"/>
            </a:srgbClr>
          </a:solidFill>
          <a:ln w="15240">
            <a:solidFill>
              <a:srgbClr val="16FFBB"/>
            </a:solidFill>
            <a:prstDash val="solid"/>
          </a:ln>
        </p:spPr>
      </p:sp>
      <p:sp>
        <p:nvSpPr>
          <p:cNvPr id="4" name="Text 2"/>
          <p:cNvSpPr/>
          <p:nvPr/>
        </p:nvSpPr>
        <p:spPr>
          <a:xfrm>
            <a:off x="679133" y="1256943"/>
            <a:ext cx="1871782" cy="184309"/>
          </a:xfrm>
          <a:prstGeom prst="rect">
            <a:avLst/>
          </a:prstGeom>
          <a:noFill/>
          <a:ln/>
        </p:spPr>
        <p:txBody>
          <a:bodyPr wrap="none" lIns="0" tIns="0" rIns="0" bIns="0" rtlCol="0" anchor="t"/>
          <a:lstStyle/>
          <a:p>
            <a:pPr marL="0" indent="0" algn="l">
              <a:lnSpc>
                <a:spcPts val="1450"/>
              </a:lnSpc>
              <a:buNone/>
            </a:pPr>
            <a:r>
              <a:rPr lang="en-US" sz="1150" b="1" dirty="0">
                <a:solidFill>
                  <a:srgbClr val="E0E4E6"/>
                </a:solidFill>
                <a:latin typeface="Spline Sans Bold" pitchFamily="34" charset="0"/>
                <a:ea typeface="Spline Sans Bold" pitchFamily="34" charset="-122"/>
                <a:cs typeface="Spline Sans Bold" pitchFamily="34" charset="-120"/>
              </a:rPr>
              <a:t>MEDIUM 위험도 (45개, 1.4%)</a:t>
            </a:r>
            <a:endParaRPr lang="en-US" sz="1150" dirty="0"/>
          </a:p>
        </p:txBody>
      </p:sp>
      <p:sp>
        <p:nvSpPr>
          <p:cNvPr id="5" name="Text 3"/>
          <p:cNvSpPr/>
          <p:nvPr/>
        </p:nvSpPr>
        <p:spPr>
          <a:xfrm>
            <a:off x="679133" y="1520904"/>
            <a:ext cx="4138136" cy="212408"/>
          </a:xfrm>
          <a:prstGeom prst="rect">
            <a:avLst/>
          </a:prstGeom>
          <a:noFill/>
          <a:ln/>
        </p:spPr>
        <p:txBody>
          <a:bodyPr wrap="none" lIns="0" tIns="0" rIns="0" bIns="0" rtlCol="0" anchor="t"/>
          <a:lstStyle/>
          <a:p>
            <a:pPr marL="0" indent="0" algn="l">
              <a:lnSpc>
                <a:spcPts val="1650"/>
              </a:lnSpc>
              <a:buNone/>
            </a:pPr>
            <a:r>
              <a:rPr lang="en-US" sz="1000" b="1" dirty="0">
                <a:solidFill>
                  <a:srgbClr val="E0E4E6"/>
                </a:solidFill>
                <a:latin typeface="Barlow" pitchFamily="34" charset="0"/>
                <a:ea typeface="Barlow" pitchFamily="34" charset="-122"/>
                <a:cs typeface="Barlow" pitchFamily="34" charset="-120"/>
              </a:rPr>
              <a:t>특징:</a:t>
            </a:r>
            <a:endParaRPr lang="en-US" sz="1000" dirty="0"/>
          </a:p>
        </p:txBody>
      </p:sp>
      <p:sp>
        <p:nvSpPr>
          <p:cNvPr id="6" name="Text 4"/>
          <p:cNvSpPr/>
          <p:nvPr/>
        </p:nvSpPr>
        <p:spPr>
          <a:xfrm>
            <a:off x="679133" y="1812965"/>
            <a:ext cx="4138136"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위험도 점수: 40-59점</a:t>
            </a:r>
            <a:endParaRPr lang="en-US" sz="1000" dirty="0"/>
          </a:p>
        </p:txBody>
      </p:sp>
      <p:sp>
        <p:nvSpPr>
          <p:cNvPr id="7" name="Text 5"/>
          <p:cNvSpPr/>
          <p:nvPr/>
        </p:nvSpPr>
        <p:spPr>
          <a:xfrm>
            <a:off x="679133" y="2071807"/>
            <a:ext cx="4138136"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정상 쿼리 패턴이지만 높은 이상 점수</a:t>
            </a:r>
            <a:endParaRPr lang="en-US" sz="1000" dirty="0"/>
          </a:p>
        </p:txBody>
      </p:sp>
      <p:sp>
        <p:nvSpPr>
          <p:cNvPr id="8" name="Text 6"/>
          <p:cNvSpPr/>
          <p:nvPr/>
        </p:nvSpPr>
        <p:spPr>
          <a:xfrm>
            <a:off x="679133" y="2330648"/>
            <a:ext cx="4138136"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모니터링 권장</a:t>
            </a:r>
            <a:endParaRPr lang="en-US" sz="1000" dirty="0"/>
          </a:p>
        </p:txBody>
      </p:sp>
      <p:sp>
        <p:nvSpPr>
          <p:cNvPr id="9" name="Text 7"/>
          <p:cNvSpPr/>
          <p:nvPr/>
        </p:nvSpPr>
        <p:spPr>
          <a:xfrm>
            <a:off x="679133" y="2622709"/>
            <a:ext cx="4138136" cy="212408"/>
          </a:xfrm>
          <a:prstGeom prst="rect">
            <a:avLst/>
          </a:prstGeom>
          <a:noFill/>
          <a:ln/>
        </p:spPr>
        <p:txBody>
          <a:bodyPr wrap="none" lIns="0" tIns="0" rIns="0" bIns="0" rtlCol="0" anchor="t"/>
          <a:lstStyle/>
          <a:p>
            <a:pPr marL="0" indent="0" algn="l">
              <a:lnSpc>
                <a:spcPts val="1650"/>
              </a:lnSpc>
              <a:buNone/>
            </a:pPr>
            <a:r>
              <a:rPr lang="en-US" sz="1000" b="1" dirty="0">
                <a:solidFill>
                  <a:srgbClr val="E0E4E6"/>
                </a:solidFill>
                <a:latin typeface="Barlow" pitchFamily="34" charset="0"/>
                <a:ea typeface="Barlow" pitchFamily="34" charset="-122"/>
                <a:cs typeface="Barlow" pitchFamily="34" charset="-120"/>
              </a:rPr>
              <a:t>대표 사례:</a:t>
            </a:r>
            <a:endParaRPr lang="en-US" sz="1000" dirty="0"/>
          </a:p>
        </p:txBody>
      </p:sp>
      <p:sp>
        <p:nvSpPr>
          <p:cNvPr id="10" name="Shape 8"/>
          <p:cNvSpPr/>
          <p:nvPr/>
        </p:nvSpPr>
        <p:spPr>
          <a:xfrm>
            <a:off x="679133" y="2984421"/>
            <a:ext cx="4138136" cy="1261110"/>
          </a:xfrm>
          <a:prstGeom prst="roundRect">
            <a:avLst>
              <a:gd name="adj" fmla="val 15794"/>
            </a:avLst>
          </a:prstGeom>
          <a:solidFill>
            <a:srgbClr val="171528"/>
          </a:solidFill>
          <a:ln/>
        </p:spPr>
      </p:sp>
      <p:sp>
        <p:nvSpPr>
          <p:cNvPr id="11" name="Shape 9"/>
          <p:cNvSpPr/>
          <p:nvPr/>
        </p:nvSpPr>
        <p:spPr>
          <a:xfrm>
            <a:off x="672584" y="2984421"/>
            <a:ext cx="4151233" cy="1261110"/>
          </a:xfrm>
          <a:prstGeom prst="roundRect">
            <a:avLst>
              <a:gd name="adj" fmla="val 1579"/>
            </a:avLst>
          </a:prstGeom>
          <a:solidFill>
            <a:srgbClr val="171528"/>
          </a:solidFill>
          <a:ln/>
        </p:spPr>
      </p:sp>
      <p:sp>
        <p:nvSpPr>
          <p:cNvPr id="12" name="Text 10"/>
          <p:cNvSpPr/>
          <p:nvPr/>
        </p:nvSpPr>
        <p:spPr>
          <a:xfrm>
            <a:off x="805339" y="3083957"/>
            <a:ext cx="3885724" cy="1062038"/>
          </a:xfrm>
          <a:prstGeom prst="rect">
            <a:avLst/>
          </a:prstGeom>
          <a:noFill/>
          <a:ln/>
        </p:spPr>
        <p:txBody>
          <a:bodyPr wrap="square" lIns="0" tIns="0" rIns="0" bIns="0" rtlCol="0" anchor="t"/>
          <a:lstStyle/>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위험도: 41.87점</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이상 점수: 2.72</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심각도: LOW (1)</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메시지: "binding parameter [1] as [TIMESTAMP] - [...]"</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분석: 정상적인 데이터베이스 바인딩 로그</a:t>
            </a:r>
            <a:endParaRPr lang="en-US" sz="1000" dirty="0"/>
          </a:p>
        </p:txBody>
      </p:sp>
      <p:sp>
        <p:nvSpPr>
          <p:cNvPr id="13" name="Shape 11"/>
          <p:cNvSpPr/>
          <p:nvPr/>
        </p:nvSpPr>
        <p:spPr>
          <a:xfrm>
            <a:off x="5098018" y="1108948"/>
            <a:ext cx="4434245" cy="5056703"/>
          </a:xfrm>
          <a:prstGeom prst="roundRect">
            <a:avLst>
              <a:gd name="adj" fmla="val 4492"/>
            </a:avLst>
          </a:prstGeom>
          <a:solidFill>
            <a:srgbClr val="0A081B">
              <a:alpha val="75000"/>
            </a:srgbClr>
          </a:solidFill>
          <a:ln w="15240">
            <a:solidFill>
              <a:srgbClr val="29DDDA"/>
            </a:solidFill>
            <a:prstDash val="solid"/>
          </a:ln>
        </p:spPr>
      </p:sp>
      <p:sp>
        <p:nvSpPr>
          <p:cNvPr id="14" name="Text 12"/>
          <p:cNvSpPr/>
          <p:nvPr/>
        </p:nvSpPr>
        <p:spPr>
          <a:xfrm>
            <a:off x="5246013" y="1256943"/>
            <a:ext cx="1878092" cy="184309"/>
          </a:xfrm>
          <a:prstGeom prst="rect">
            <a:avLst/>
          </a:prstGeom>
          <a:noFill/>
          <a:ln/>
        </p:spPr>
        <p:txBody>
          <a:bodyPr wrap="none" lIns="0" tIns="0" rIns="0" bIns="0" rtlCol="0" anchor="t"/>
          <a:lstStyle/>
          <a:p>
            <a:pPr marL="0" indent="0" algn="l">
              <a:lnSpc>
                <a:spcPts val="1450"/>
              </a:lnSpc>
              <a:buNone/>
            </a:pPr>
            <a:r>
              <a:rPr lang="en-US" sz="1150" b="1" dirty="0">
                <a:solidFill>
                  <a:srgbClr val="E0E4E6"/>
                </a:solidFill>
                <a:latin typeface="Spline Sans Bold" pitchFamily="34" charset="0"/>
                <a:ea typeface="Spline Sans Bold" pitchFamily="34" charset="-122"/>
                <a:cs typeface="Spline Sans Bold" pitchFamily="34" charset="-120"/>
              </a:rPr>
              <a:t>LOW 위험도 (1,636개, 50.7%)</a:t>
            </a:r>
            <a:endParaRPr lang="en-US" sz="1150" dirty="0"/>
          </a:p>
        </p:txBody>
      </p:sp>
      <p:sp>
        <p:nvSpPr>
          <p:cNvPr id="15" name="Text 13"/>
          <p:cNvSpPr/>
          <p:nvPr/>
        </p:nvSpPr>
        <p:spPr>
          <a:xfrm>
            <a:off x="5246013" y="1520904"/>
            <a:ext cx="4138255" cy="212408"/>
          </a:xfrm>
          <a:prstGeom prst="rect">
            <a:avLst/>
          </a:prstGeom>
          <a:noFill/>
          <a:ln/>
        </p:spPr>
        <p:txBody>
          <a:bodyPr wrap="none" lIns="0" tIns="0" rIns="0" bIns="0" rtlCol="0" anchor="t"/>
          <a:lstStyle/>
          <a:p>
            <a:pPr marL="0" indent="0" algn="l">
              <a:lnSpc>
                <a:spcPts val="1650"/>
              </a:lnSpc>
              <a:buNone/>
            </a:pPr>
            <a:r>
              <a:rPr lang="en-US" sz="1000" b="1" dirty="0">
                <a:solidFill>
                  <a:srgbClr val="E0E4E6"/>
                </a:solidFill>
                <a:latin typeface="Barlow" pitchFamily="34" charset="0"/>
                <a:ea typeface="Barlow" pitchFamily="34" charset="-122"/>
                <a:cs typeface="Barlow" pitchFamily="34" charset="-120"/>
              </a:rPr>
              <a:t>특징:</a:t>
            </a:r>
            <a:endParaRPr lang="en-US" sz="1000" dirty="0"/>
          </a:p>
        </p:txBody>
      </p:sp>
      <p:sp>
        <p:nvSpPr>
          <p:cNvPr id="16" name="Text 14"/>
          <p:cNvSpPr/>
          <p:nvPr/>
        </p:nvSpPr>
        <p:spPr>
          <a:xfrm>
            <a:off x="5246013" y="1812965"/>
            <a:ext cx="4138255"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위험도 점수: 20-39점</a:t>
            </a:r>
            <a:endParaRPr lang="en-US" sz="1000" dirty="0"/>
          </a:p>
        </p:txBody>
      </p:sp>
      <p:sp>
        <p:nvSpPr>
          <p:cNvPr id="17" name="Text 15"/>
          <p:cNvSpPr/>
          <p:nvPr/>
        </p:nvSpPr>
        <p:spPr>
          <a:xfrm>
            <a:off x="5246013" y="2071807"/>
            <a:ext cx="4138255"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가장 많은 수의 이상 탐지</a:t>
            </a:r>
            <a:endParaRPr lang="en-US" sz="1000" dirty="0"/>
          </a:p>
        </p:txBody>
      </p:sp>
      <p:sp>
        <p:nvSpPr>
          <p:cNvPr id="18" name="Text 16"/>
          <p:cNvSpPr/>
          <p:nvPr/>
        </p:nvSpPr>
        <p:spPr>
          <a:xfrm>
            <a:off x="5246013" y="2330648"/>
            <a:ext cx="4138255"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대부분 정상적인 로그 패턴</a:t>
            </a:r>
            <a:endParaRPr lang="en-US" sz="1000" dirty="0"/>
          </a:p>
        </p:txBody>
      </p:sp>
      <p:sp>
        <p:nvSpPr>
          <p:cNvPr id="19" name="Text 17"/>
          <p:cNvSpPr/>
          <p:nvPr/>
        </p:nvSpPr>
        <p:spPr>
          <a:xfrm>
            <a:off x="5246013" y="2622709"/>
            <a:ext cx="4138255" cy="212408"/>
          </a:xfrm>
          <a:prstGeom prst="rect">
            <a:avLst/>
          </a:prstGeom>
          <a:noFill/>
          <a:ln/>
        </p:spPr>
        <p:txBody>
          <a:bodyPr wrap="none" lIns="0" tIns="0" rIns="0" bIns="0" rtlCol="0" anchor="t"/>
          <a:lstStyle/>
          <a:p>
            <a:pPr marL="0" indent="0" algn="l">
              <a:lnSpc>
                <a:spcPts val="1650"/>
              </a:lnSpc>
              <a:buNone/>
            </a:pPr>
            <a:r>
              <a:rPr lang="en-US" sz="1000" b="1" dirty="0">
                <a:solidFill>
                  <a:srgbClr val="E0E4E6"/>
                </a:solidFill>
                <a:latin typeface="Barlow" pitchFamily="34" charset="0"/>
                <a:ea typeface="Barlow" pitchFamily="34" charset="-122"/>
                <a:cs typeface="Barlow" pitchFamily="34" charset="-120"/>
              </a:rPr>
              <a:t>대표 사례 1:</a:t>
            </a:r>
            <a:endParaRPr lang="en-US" sz="1000" dirty="0"/>
          </a:p>
        </p:txBody>
      </p:sp>
      <p:sp>
        <p:nvSpPr>
          <p:cNvPr id="20" name="Shape 18"/>
          <p:cNvSpPr/>
          <p:nvPr/>
        </p:nvSpPr>
        <p:spPr>
          <a:xfrm>
            <a:off x="5246013" y="2984421"/>
            <a:ext cx="4138255" cy="1261110"/>
          </a:xfrm>
          <a:prstGeom prst="roundRect">
            <a:avLst>
              <a:gd name="adj" fmla="val 15794"/>
            </a:avLst>
          </a:prstGeom>
          <a:solidFill>
            <a:srgbClr val="171528"/>
          </a:solidFill>
          <a:ln/>
        </p:spPr>
      </p:sp>
      <p:sp>
        <p:nvSpPr>
          <p:cNvPr id="21" name="Shape 19"/>
          <p:cNvSpPr/>
          <p:nvPr/>
        </p:nvSpPr>
        <p:spPr>
          <a:xfrm>
            <a:off x="5239464" y="2984421"/>
            <a:ext cx="4151352" cy="1261110"/>
          </a:xfrm>
          <a:prstGeom prst="roundRect">
            <a:avLst>
              <a:gd name="adj" fmla="val 1579"/>
            </a:avLst>
          </a:prstGeom>
          <a:solidFill>
            <a:srgbClr val="171528"/>
          </a:solidFill>
          <a:ln/>
        </p:spPr>
      </p:sp>
      <p:sp>
        <p:nvSpPr>
          <p:cNvPr id="22" name="Text 20"/>
          <p:cNvSpPr/>
          <p:nvPr/>
        </p:nvSpPr>
        <p:spPr>
          <a:xfrm>
            <a:off x="5372219" y="3083957"/>
            <a:ext cx="3885843" cy="1062038"/>
          </a:xfrm>
          <a:prstGeom prst="rect">
            <a:avLst/>
          </a:prstGeom>
          <a:noFill/>
          <a:ln/>
        </p:spPr>
        <p:txBody>
          <a:bodyPr wrap="square" lIns="0" tIns="0" rIns="0" bIns="0" rtlCol="0" anchor="t"/>
          <a:lstStyle/>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위험도: 33.16점</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이상 점수: 1.68</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심각도: HIGH (8)</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메시지: "==&gt; Parameters: 1(String) | &lt;== Total: 0"</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분석: 정상 쿼리 패턴, ERROR 레벨 포함되어도 LOW 분류</a:t>
            </a:r>
            <a:endParaRPr lang="en-US" sz="1000" dirty="0"/>
          </a:p>
        </p:txBody>
      </p:sp>
      <p:sp>
        <p:nvSpPr>
          <p:cNvPr id="23" name="Text 21"/>
          <p:cNvSpPr/>
          <p:nvPr/>
        </p:nvSpPr>
        <p:spPr>
          <a:xfrm>
            <a:off x="5246013" y="4394835"/>
            <a:ext cx="4138255" cy="212408"/>
          </a:xfrm>
          <a:prstGeom prst="rect">
            <a:avLst/>
          </a:prstGeom>
          <a:noFill/>
          <a:ln/>
        </p:spPr>
        <p:txBody>
          <a:bodyPr wrap="none" lIns="0" tIns="0" rIns="0" bIns="0" rtlCol="0" anchor="t"/>
          <a:lstStyle/>
          <a:p>
            <a:pPr marL="0" indent="0" algn="l">
              <a:lnSpc>
                <a:spcPts val="1650"/>
              </a:lnSpc>
              <a:buNone/>
            </a:pPr>
            <a:r>
              <a:rPr lang="en-US" sz="1000" b="1" dirty="0">
                <a:solidFill>
                  <a:srgbClr val="E0E4E6"/>
                </a:solidFill>
                <a:latin typeface="Barlow" pitchFamily="34" charset="0"/>
                <a:ea typeface="Barlow" pitchFamily="34" charset="-122"/>
                <a:cs typeface="Barlow" pitchFamily="34" charset="-120"/>
              </a:rPr>
              <a:t>대표 사례 2:</a:t>
            </a:r>
            <a:endParaRPr lang="en-US" sz="1000" dirty="0"/>
          </a:p>
        </p:txBody>
      </p:sp>
      <p:sp>
        <p:nvSpPr>
          <p:cNvPr id="24" name="Shape 22"/>
          <p:cNvSpPr/>
          <p:nvPr/>
        </p:nvSpPr>
        <p:spPr>
          <a:xfrm>
            <a:off x="5246013" y="4756547"/>
            <a:ext cx="4138255" cy="1261110"/>
          </a:xfrm>
          <a:prstGeom prst="roundRect">
            <a:avLst>
              <a:gd name="adj" fmla="val 15794"/>
            </a:avLst>
          </a:prstGeom>
          <a:solidFill>
            <a:srgbClr val="171528"/>
          </a:solidFill>
          <a:ln/>
        </p:spPr>
      </p:sp>
      <p:sp>
        <p:nvSpPr>
          <p:cNvPr id="25" name="Shape 23"/>
          <p:cNvSpPr/>
          <p:nvPr/>
        </p:nvSpPr>
        <p:spPr>
          <a:xfrm>
            <a:off x="5239464" y="4756547"/>
            <a:ext cx="4151352" cy="1261110"/>
          </a:xfrm>
          <a:prstGeom prst="roundRect">
            <a:avLst>
              <a:gd name="adj" fmla="val 1579"/>
            </a:avLst>
          </a:prstGeom>
          <a:solidFill>
            <a:srgbClr val="171528"/>
          </a:solidFill>
          <a:ln/>
        </p:spPr>
      </p:sp>
      <p:sp>
        <p:nvSpPr>
          <p:cNvPr id="26" name="Text 24"/>
          <p:cNvSpPr/>
          <p:nvPr/>
        </p:nvSpPr>
        <p:spPr>
          <a:xfrm>
            <a:off x="5372219" y="4856083"/>
            <a:ext cx="3885843" cy="1062038"/>
          </a:xfrm>
          <a:prstGeom prst="rect">
            <a:avLst/>
          </a:prstGeom>
          <a:noFill/>
          <a:ln/>
        </p:spPr>
        <p:txBody>
          <a:bodyPr wrap="square" lIns="0" tIns="0" rIns="0" bIns="0" rtlCol="0" anchor="t"/>
          <a:lstStyle/>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위험도: 25.40점</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이상 점수: 1.63</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심각도: LOW (1)</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메시지: "Converted value on extraction: 301 -&gt; ..."</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분석: 정상적인 데이터 변환 로그</a:t>
            </a:r>
            <a:endParaRPr lang="en-US" sz="1000" dirty="0"/>
          </a:p>
        </p:txBody>
      </p:sp>
      <p:sp>
        <p:nvSpPr>
          <p:cNvPr id="27" name="Shape 25"/>
          <p:cNvSpPr/>
          <p:nvPr/>
        </p:nvSpPr>
        <p:spPr>
          <a:xfrm>
            <a:off x="9665018" y="1108948"/>
            <a:ext cx="4434126" cy="5056703"/>
          </a:xfrm>
          <a:prstGeom prst="roundRect">
            <a:avLst>
              <a:gd name="adj" fmla="val 4492"/>
            </a:avLst>
          </a:prstGeom>
          <a:solidFill>
            <a:srgbClr val="0A081B">
              <a:alpha val="75000"/>
            </a:srgbClr>
          </a:solidFill>
          <a:ln w="15240">
            <a:solidFill>
              <a:srgbClr val="37A7E7"/>
            </a:solidFill>
            <a:prstDash val="solid"/>
          </a:ln>
        </p:spPr>
      </p:sp>
      <p:sp>
        <p:nvSpPr>
          <p:cNvPr id="28" name="Text 26"/>
          <p:cNvSpPr/>
          <p:nvPr/>
        </p:nvSpPr>
        <p:spPr>
          <a:xfrm>
            <a:off x="9813012" y="1256943"/>
            <a:ext cx="1850588" cy="184309"/>
          </a:xfrm>
          <a:prstGeom prst="rect">
            <a:avLst/>
          </a:prstGeom>
          <a:noFill/>
          <a:ln/>
        </p:spPr>
        <p:txBody>
          <a:bodyPr wrap="none" lIns="0" tIns="0" rIns="0" bIns="0" rtlCol="0" anchor="t"/>
          <a:lstStyle/>
          <a:p>
            <a:pPr marL="0" indent="0" algn="l">
              <a:lnSpc>
                <a:spcPts val="1450"/>
              </a:lnSpc>
              <a:buNone/>
            </a:pPr>
            <a:r>
              <a:rPr lang="en-US" sz="1150" b="1" dirty="0">
                <a:solidFill>
                  <a:srgbClr val="E0E4E6"/>
                </a:solidFill>
                <a:latin typeface="Spline Sans Bold" pitchFamily="34" charset="0"/>
                <a:ea typeface="Spline Sans Bold" pitchFamily="34" charset="-122"/>
                <a:cs typeface="Spline Sans Bold" pitchFamily="34" charset="-120"/>
              </a:rPr>
              <a:t>INFO 위험도 (1,547개, 47.9%)</a:t>
            </a:r>
            <a:endParaRPr lang="en-US" sz="1150" dirty="0"/>
          </a:p>
        </p:txBody>
      </p:sp>
      <p:sp>
        <p:nvSpPr>
          <p:cNvPr id="29" name="Text 27"/>
          <p:cNvSpPr/>
          <p:nvPr/>
        </p:nvSpPr>
        <p:spPr>
          <a:xfrm>
            <a:off x="9813012" y="1520904"/>
            <a:ext cx="4138136" cy="212408"/>
          </a:xfrm>
          <a:prstGeom prst="rect">
            <a:avLst/>
          </a:prstGeom>
          <a:noFill/>
          <a:ln/>
        </p:spPr>
        <p:txBody>
          <a:bodyPr wrap="none" lIns="0" tIns="0" rIns="0" bIns="0" rtlCol="0" anchor="t"/>
          <a:lstStyle/>
          <a:p>
            <a:pPr marL="0" indent="0" algn="l">
              <a:lnSpc>
                <a:spcPts val="1650"/>
              </a:lnSpc>
              <a:buNone/>
            </a:pPr>
            <a:r>
              <a:rPr lang="en-US" sz="1000" b="1" dirty="0">
                <a:solidFill>
                  <a:srgbClr val="E0E4E6"/>
                </a:solidFill>
                <a:latin typeface="Barlow" pitchFamily="34" charset="0"/>
                <a:ea typeface="Barlow" pitchFamily="34" charset="-122"/>
                <a:cs typeface="Barlow" pitchFamily="34" charset="-120"/>
              </a:rPr>
              <a:t>특징:</a:t>
            </a:r>
            <a:endParaRPr lang="en-US" sz="1000" dirty="0"/>
          </a:p>
        </p:txBody>
      </p:sp>
      <p:sp>
        <p:nvSpPr>
          <p:cNvPr id="30" name="Text 28"/>
          <p:cNvSpPr/>
          <p:nvPr/>
        </p:nvSpPr>
        <p:spPr>
          <a:xfrm>
            <a:off x="9813012" y="1812965"/>
            <a:ext cx="4138136"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위험도 점수: 0-19점</a:t>
            </a:r>
            <a:endParaRPr lang="en-US" sz="1000" dirty="0"/>
          </a:p>
        </p:txBody>
      </p:sp>
      <p:sp>
        <p:nvSpPr>
          <p:cNvPr id="31" name="Text 29"/>
          <p:cNvSpPr/>
          <p:nvPr/>
        </p:nvSpPr>
        <p:spPr>
          <a:xfrm>
            <a:off x="9813012" y="2071807"/>
            <a:ext cx="4138136"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정보성 이상, 참고용</a:t>
            </a:r>
            <a:endParaRPr lang="en-US" sz="1000" dirty="0"/>
          </a:p>
        </p:txBody>
      </p:sp>
      <p:sp>
        <p:nvSpPr>
          <p:cNvPr id="32" name="Text 30"/>
          <p:cNvSpPr/>
          <p:nvPr/>
        </p:nvSpPr>
        <p:spPr>
          <a:xfrm>
            <a:off x="9813012" y="2330648"/>
            <a:ext cx="4138136"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모니터링 불필요</a:t>
            </a:r>
            <a:endParaRPr lang="en-US" sz="1000" dirty="0"/>
          </a:p>
        </p:txBody>
      </p:sp>
      <p:sp>
        <p:nvSpPr>
          <p:cNvPr id="33" name="Text 31"/>
          <p:cNvSpPr/>
          <p:nvPr/>
        </p:nvSpPr>
        <p:spPr>
          <a:xfrm>
            <a:off x="9813012" y="2622709"/>
            <a:ext cx="4138136" cy="212408"/>
          </a:xfrm>
          <a:prstGeom prst="rect">
            <a:avLst/>
          </a:prstGeom>
          <a:noFill/>
          <a:ln/>
        </p:spPr>
        <p:txBody>
          <a:bodyPr wrap="none" lIns="0" tIns="0" rIns="0" bIns="0" rtlCol="0" anchor="t"/>
          <a:lstStyle/>
          <a:p>
            <a:pPr marL="0" indent="0" algn="l">
              <a:lnSpc>
                <a:spcPts val="1650"/>
              </a:lnSpc>
              <a:buNone/>
            </a:pPr>
            <a:r>
              <a:rPr lang="en-US" sz="1000" b="1" dirty="0">
                <a:solidFill>
                  <a:srgbClr val="E0E4E6"/>
                </a:solidFill>
                <a:latin typeface="Barlow" pitchFamily="34" charset="0"/>
                <a:ea typeface="Barlow" pitchFamily="34" charset="-122"/>
                <a:cs typeface="Barlow" pitchFamily="34" charset="-120"/>
              </a:rPr>
              <a:t>대표 사례:</a:t>
            </a:r>
            <a:endParaRPr lang="en-US" sz="1000" dirty="0"/>
          </a:p>
        </p:txBody>
      </p:sp>
      <p:sp>
        <p:nvSpPr>
          <p:cNvPr id="34" name="Shape 32"/>
          <p:cNvSpPr/>
          <p:nvPr/>
        </p:nvSpPr>
        <p:spPr>
          <a:xfrm>
            <a:off x="9813012" y="2984421"/>
            <a:ext cx="4138136" cy="1473518"/>
          </a:xfrm>
          <a:prstGeom prst="roundRect">
            <a:avLst>
              <a:gd name="adj" fmla="val 13517"/>
            </a:avLst>
          </a:prstGeom>
          <a:solidFill>
            <a:srgbClr val="171528"/>
          </a:solidFill>
          <a:ln/>
        </p:spPr>
      </p:sp>
      <p:sp>
        <p:nvSpPr>
          <p:cNvPr id="35" name="Shape 33"/>
          <p:cNvSpPr/>
          <p:nvPr/>
        </p:nvSpPr>
        <p:spPr>
          <a:xfrm>
            <a:off x="9806464" y="2984421"/>
            <a:ext cx="4151233" cy="1473518"/>
          </a:xfrm>
          <a:prstGeom prst="roundRect">
            <a:avLst>
              <a:gd name="adj" fmla="val 1352"/>
            </a:avLst>
          </a:prstGeom>
          <a:solidFill>
            <a:srgbClr val="171528"/>
          </a:solidFill>
          <a:ln/>
        </p:spPr>
      </p:sp>
      <p:sp>
        <p:nvSpPr>
          <p:cNvPr id="36" name="Text 34"/>
          <p:cNvSpPr/>
          <p:nvPr/>
        </p:nvSpPr>
        <p:spPr>
          <a:xfrm>
            <a:off x="9939218" y="3083957"/>
            <a:ext cx="3885724" cy="1274445"/>
          </a:xfrm>
          <a:prstGeom prst="rect">
            <a:avLst/>
          </a:prstGeom>
          <a:noFill/>
          <a:ln/>
        </p:spPr>
        <p:txBody>
          <a:bodyPr wrap="square" lIns="0" tIns="0" rIns="0" bIns="0" rtlCol="0" anchor="t"/>
          <a:lstStyle/>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위험도: 16.91점</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이상 점수: 1.06</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심각도: LOW (1)</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메시지: "extracted value ([group_cd2_1_] : [VARCHAR]) - [SYS_CD]"</a:t>
            </a:r>
            <a:endParaRPr lang="en-US" sz="1000" dirty="0"/>
          </a:p>
          <a:p>
            <a:pPr marL="0" indent="0" algn="l">
              <a:lnSpc>
                <a:spcPts val="1650"/>
              </a:lnSpc>
              <a:buNone/>
            </a:pPr>
            <a:r>
              <a:rPr lang="en-US" sz="1000" dirty="0">
                <a:solidFill>
                  <a:srgbClr val="E0E4E6"/>
                </a:solidFill>
                <a:highlight>
                  <a:srgbClr val="171528"/>
                </a:highlight>
                <a:latin typeface="Consolas" pitchFamily="34" charset="0"/>
                <a:ea typeface="Consolas" pitchFamily="34" charset="-122"/>
                <a:cs typeface="Consolas" pitchFamily="34" charset="-120"/>
              </a:rPr>
              <a:t>분석: 정상적인 데이터 추출 로그</a:t>
            </a:r>
            <a:endParaRPr lang="en-US" sz="1000" dirty="0"/>
          </a:p>
        </p:txBody>
      </p:sp>
      <p:sp>
        <p:nvSpPr>
          <p:cNvPr id="37" name="Shape 35"/>
          <p:cNvSpPr/>
          <p:nvPr/>
        </p:nvSpPr>
        <p:spPr>
          <a:xfrm>
            <a:off x="531138" y="6381251"/>
            <a:ext cx="13568124" cy="24170"/>
          </a:xfrm>
          <a:prstGeom prst="rect">
            <a:avLst/>
          </a:prstGeom>
          <a:solidFill>
            <a:srgbClr val="E0E4E6">
              <a:alpha val="50000"/>
            </a:srgbClr>
          </a:solidFill>
          <a:ln/>
        </p:spPr>
      </p:sp>
      <p:sp>
        <p:nvSpPr>
          <p:cNvPr id="38" name="Text 36"/>
          <p:cNvSpPr/>
          <p:nvPr/>
        </p:nvSpPr>
        <p:spPr>
          <a:xfrm>
            <a:off x="531138" y="6604397"/>
            <a:ext cx="1770459" cy="221218"/>
          </a:xfrm>
          <a:prstGeom prst="rect">
            <a:avLst/>
          </a:prstGeom>
          <a:noFill/>
          <a:ln/>
        </p:spPr>
        <p:txBody>
          <a:bodyPr wrap="none" lIns="0" tIns="0" rIns="0" bIns="0" rtlCol="0" anchor="t"/>
          <a:lstStyle/>
          <a:p>
            <a:pPr marL="0" indent="0" algn="l">
              <a:lnSpc>
                <a:spcPts val="1700"/>
              </a:lnSpc>
              <a:buNone/>
            </a:pPr>
            <a:r>
              <a:rPr lang="en-US" sz="1350" b="1" dirty="0">
                <a:solidFill>
                  <a:srgbClr val="F0FCFF"/>
                </a:solidFill>
                <a:latin typeface="Spline Sans Bold" pitchFamily="34" charset="0"/>
                <a:ea typeface="Spline Sans Bold" pitchFamily="34" charset="-122"/>
                <a:cs typeface="Spline Sans Bold" pitchFamily="34" charset="-120"/>
              </a:rPr>
              <a:t>분석 결론:</a:t>
            </a:r>
            <a:endParaRPr lang="en-US" sz="1350" dirty="0"/>
          </a:p>
        </p:txBody>
      </p:sp>
      <p:sp>
        <p:nvSpPr>
          <p:cNvPr id="39" name="Text 37"/>
          <p:cNvSpPr/>
          <p:nvPr/>
        </p:nvSpPr>
        <p:spPr>
          <a:xfrm>
            <a:off x="531138" y="7024688"/>
            <a:ext cx="13568124"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대부분의 이상 탐지는 LOW와 INFO로 적절히 분류</a:t>
            </a:r>
            <a:endParaRPr lang="en-US" sz="1000" dirty="0"/>
          </a:p>
        </p:txBody>
      </p:sp>
      <p:sp>
        <p:nvSpPr>
          <p:cNvPr id="40" name="Text 38"/>
          <p:cNvSpPr/>
          <p:nvPr/>
        </p:nvSpPr>
        <p:spPr>
          <a:xfrm>
            <a:off x="531138" y="7283529"/>
            <a:ext cx="13568124"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정상 쿼리 패턴 필터링이 효과적으로 작동</a:t>
            </a:r>
            <a:endParaRPr lang="en-US" sz="1000" dirty="0"/>
          </a:p>
        </p:txBody>
      </p:sp>
      <p:sp>
        <p:nvSpPr>
          <p:cNvPr id="41" name="Text 39"/>
          <p:cNvSpPr/>
          <p:nvPr/>
        </p:nvSpPr>
        <p:spPr>
          <a:xfrm>
            <a:off x="531138" y="7542371"/>
            <a:ext cx="13568124"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E0E4E6"/>
                </a:solidFill>
                <a:latin typeface="Barlow" pitchFamily="34" charset="0"/>
                <a:ea typeface="Barlow" pitchFamily="34" charset="-122"/>
                <a:cs typeface="Barlow" pitchFamily="34" charset="-120"/>
              </a:rPr>
              <a:t>실제 위험한 로그는 거의 없거나 감지되지 않음</a:t>
            </a:r>
            <a:endParaRPr lang="en-US" sz="1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440531" y="302895"/>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위험도 분석 최종 결과</a:t>
            </a:r>
            <a:endParaRPr lang="en-US" sz="1900" dirty="0"/>
          </a:p>
        </p:txBody>
      </p:sp>
      <p:sp>
        <p:nvSpPr>
          <p:cNvPr id="3" name="Text 1"/>
          <p:cNvSpPr/>
          <p:nvPr/>
        </p:nvSpPr>
        <p:spPr>
          <a:xfrm>
            <a:off x="440531" y="652939"/>
            <a:ext cx="2614374" cy="183475"/>
          </a:xfrm>
          <a:prstGeom prst="rect">
            <a:avLst/>
          </a:prstGeom>
          <a:noFill/>
          <a:ln/>
        </p:spPr>
        <p:txBody>
          <a:bodyPr wrap="none" lIns="0" tIns="0" rIns="0" bIns="0" rtlCol="0" anchor="t"/>
          <a:lstStyle/>
          <a:p>
            <a:pPr marL="0" indent="0" algn="l">
              <a:lnSpc>
                <a:spcPts val="1400"/>
              </a:lnSpc>
              <a:buNone/>
            </a:pPr>
            <a:r>
              <a:rPr lang="en-US" sz="1150" b="1" dirty="0">
                <a:solidFill>
                  <a:srgbClr val="F0FCFF"/>
                </a:solidFill>
                <a:latin typeface="Spline Sans Bold" pitchFamily="34" charset="0"/>
                <a:ea typeface="Spline Sans Bold" pitchFamily="34" charset="-122"/>
                <a:cs typeface="Spline Sans Bold" pitchFamily="34" charset="-120"/>
              </a:rPr>
              <a:t>전체 통계 (loganomaly_risk_analysis_5)</a:t>
            </a:r>
            <a:endParaRPr lang="en-US" sz="1150" dirty="0"/>
          </a:p>
        </p:txBody>
      </p:sp>
      <p:sp>
        <p:nvSpPr>
          <p:cNvPr id="4" name="Text 2"/>
          <p:cNvSpPr/>
          <p:nvPr/>
        </p:nvSpPr>
        <p:spPr>
          <a:xfrm>
            <a:off x="440531" y="1056561"/>
            <a:ext cx="3334107" cy="363379"/>
          </a:xfrm>
          <a:prstGeom prst="rect">
            <a:avLst/>
          </a:prstGeom>
          <a:noFill/>
          <a:ln/>
        </p:spPr>
        <p:txBody>
          <a:bodyPr wrap="none" lIns="0" tIns="0" rIns="0" bIns="0" rtlCol="0" anchor="t"/>
          <a:lstStyle/>
          <a:p>
            <a:pPr marL="0" indent="0" algn="ctr">
              <a:lnSpc>
                <a:spcPts val="2850"/>
              </a:lnSpc>
              <a:buNone/>
            </a:pPr>
            <a:r>
              <a:rPr lang="en-US" sz="2850" b="1" dirty="0">
                <a:solidFill>
                  <a:srgbClr val="E0E4E6"/>
                </a:solidFill>
                <a:latin typeface="Spline Sans Bold" pitchFamily="34" charset="0"/>
                <a:ea typeface="Spline Sans Bold" pitchFamily="34" charset="-122"/>
                <a:cs typeface="Spline Sans Bold" pitchFamily="34" charset="-120"/>
              </a:rPr>
              <a:t>3,228</a:t>
            </a:r>
            <a:endParaRPr lang="en-US" sz="2850" dirty="0"/>
          </a:p>
        </p:txBody>
      </p:sp>
      <p:sp>
        <p:nvSpPr>
          <p:cNvPr id="5" name="Text 3"/>
          <p:cNvSpPr/>
          <p:nvPr/>
        </p:nvSpPr>
        <p:spPr>
          <a:xfrm>
            <a:off x="1495663" y="1557457"/>
            <a:ext cx="1223843" cy="152995"/>
          </a:xfrm>
          <a:prstGeom prst="rect">
            <a:avLst/>
          </a:prstGeom>
          <a:noFill/>
          <a:ln/>
        </p:spPr>
        <p:txBody>
          <a:bodyPr wrap="none" lIns="0" tIns="0" rIns="0" bIns="0" rtlCol="0" anchor="t"/>
          <a:lstStyle/>
          <a:p>
            <a:pPr marL="0" indent="0" algn="ctr">
              <a:lnSpc>
                <a:spcPts val="1200"/>
              </a:lnSpc>
              <a:buNone/>
            </a:pPr>
            <a:r>
              <a:rPr lang="en-US" sz="950" b="1" dirty="0">
                <a:solidFill>
                  <a:srgbClr val="E0E4E6"/>
                </a:solidFill>
                <a:latin typeface="Spline Sans Bold" pitchFamily="34" charset="0"/>
                <a:ea typeface="Spline Sans Bold" pitchFamily="34" charset="-122"/>
                <a:cs typeface="Spline Sans Bold" pitchFamily="34" charset="-120"/>
              </a:rPr>
              <a:t>총 이상 탐지</a:t>
            </a:r>
            <a:endParaRPr lang="en-US" sz="950" dirty="0"/>
          </a:p>
        </p:txBody>
      </p:sp>
      <p:sp>
        <p:nvSpPr>
          <p:cNvPr id="6" name="Text 4"/>
          <p:cNvSpPr/>
          <p:nvPr/>
        </p:nvSpPr>
        <p:spPr>
          <a:xfrm>
            <a:off x="3912275" y="1056561"/>
            <a:ext cx="3334107" cy="363379"/>
          </a:xfrm>
          <a:prstGeom prst="rect">
            <a:avLst/>
          </a:prstGeom>
          <a:noFill/>
          <a:ln/>
        </p:spPr>
        <p:txBody>
          <a:bodyPr wrap="none" lIns="0" tIns="0" rIns="0" bIns="0" rtlCol="0" anchor="t"/>
          <a:lstStyle/>
          <a:p>
            <a:pPr marL="0" indent="0" algn="ctr">
              <a:lnSpc>
                <a:spcPts val="2850"/>
              </a:lnSpc>
              <a:buNone/>
            </a:pPr>
            <a:r>
              <a:rPr lang="en-US" sz="2850" b="1" dirty="0">
                <a:solidFill>
                  <a:srgbClr val="E0E4E6"/>
                </a:solidFill>
                <a:latin typeface="Spline Sans Bold" pitchFamily="34" charset="0"/>
                <a:ea typeface="Spline Sans Bold" pitchFamily="34" charset="-122"/>
                <a:cs typeface="Spline Sans Bold" pitchFamily="34" charset="-120"/>
              </a:rPr>
              <a:t>21.07</a:t>
            </a:r>
            <a:endParaRPr lang="en-US" sz="2850" dirty="0"/>
          </a:p>
        </p:txBody>
      </p:sp>
      <p:sp>
        <p:nvSpPr>
          <p:cNvPr id="7" name="Text 5"/>
          <p:cNvSpPr/>
          <p:nvPr/>
        </p:nvSpPr>
        <p:spPr>
          <a:xfrm>
            <a:off x="4967407" y="1557457"/>
            <a:ext cx="1223843" cy="152995"/>
          </a:xfrm>
          <a:prstGeom prst="rect">
            <a:avLst/>
          </a:prstGeom>
          <a:noFill/>
          <a:ln/>
        </p:spPr>
        <p:txBody>
          <a:bodyPr wrap="none" lIns="0" tIns="0" rIns="0" bIns="0" rtlCol="0" anchor="t"/>
          <a:lstStyle/>
          <a:p>
            <a:pPr marL="0" indent="0" algn="ctr">
              <a:lnSpc>
                <a:spcPts val="1200"/>
              </a:lnSpc>
              <a:buNone/>
            </a:pPr>
            <a:r>
              <a:rPr lang="en-US" sz="950" b="1" dirty="0">
                <a:solidFill>
                  <a:srgbClr val="E0E4E6"/>
                </a:solidFill>
                <a:latin typeface="Spline Sans Bold" pitchFamily="34" charset="0"/>
                <a:ea typeface="Spline Sans Bold" pitchFamily="34" charset="-122"/>
                <a:cs typeface="Spline Sans Bold" pitchFamily="34" charset="-120"/>
              </a:rPr>
              <a:t>평균 위험도</a:t>
            </a:r>
            <a:endParaRPr lang="en-US" sz="950" dirty="0"/>
          </a:p>
        </p:txBody>
      </p:sp>
      <p:sp>
        <p:nvSpPr>
          <p:cNvPr id="8" name="Text 6"/>
          <p:cNvSpPr/>
          <p:nvPr/>
        </p:nvSpPr>
        <p:spPr>
          <a:xfrm>
            <a:off x="3912275" y="1776532"/>
            <a:ext cx="3334107" cy="176213"/>
          </a:xfrm>
          <a:prstGeom prst="rect">
            <a:avLst/>
          </a:prstGeom>
          <a:noFill/>
          <a:ln/>
        </p:spPr>
        <p:txBody>
          <a:bodyPr wrap="none" lIns="0" tIns="0" rIns="0" bIns="0" rtlCol="0" anchor="t"/>
          <a:lstStyle/>
          <a:p>
            <a:pPr marL="0" indent="0" algn="ctr">
              <a:lnSpc>
                <a:spcPts val="1350"/>
              </a:lnSpc>
              <a:buNone/>
            </a:pPr>
            <a:r>
              <a:rPr lang="en-US" sz="850" dirty="0">
                <a:solidFill>
                  <a:srgbClr val="E0E4E6"/>
                </a:solidFill>
                <a:latin typeface="Barlow" pitchFamily="34" charset="0"/>
                <a:ea typeface="Barlow" pitchFamily="34" charset="-122"/>
                <a:cs typeface="Barlow" pitchFamily="34" charset="-120"/>
              </a:rPr>
              <a:t>/100</a:t>
            </a:r>
            <a:endParaRPr lang="en-US" sz="850" dirty="0"/>
          </a:p>
        </p:txBody>
      </p:sp>
      <p:sp>
        <p:nvSpPr>
          <p:cNvPr id="9" name="Text 7"/>
          <p:cNvSpPr/>
          <p:nvPr/>
        </p:nvSpPr>
        <p:spPr>
          <a:xfrm>
            <a:off x="7384018" y="1056561"/>
            <a:ext cx="3334107" cy="363379"/>
          </a:xfrm>
          <a:prstGeom prst="rect">
            <a:avLst/>
          </a:prstGeom>
          <a:noFill/>
          <a:ln/>
        </p:spPr>
        <p:txBody>
          <a:bodyPr wrap="none" lIns="0" tIns="0" rIns="0" bIns="0" rtlCol="0" anchor="t"/>
          <a:lstStyle/>
          <a:p>
            <a:pPr marL="0" indent="0" algn="ctr">
              <a:lnSpc>
                <a:spcPts val="2850"/>
              </a:lnSpc>
              <a:buNone/>
            </a:pPr>
            <a:r>
              <a:rPr lang="en-US" sz="2850" b="1" dirty="0">
                <a:solidFill>
                  <a:srgbClr val="E0E4E6"/>
                </a:solidFill>
                <a:latin typeface="Spline Sans Bold" pitchFamily="34" charset="0"/>
                <a:ea typeface="Spline Sans Bold" pitchFamily="34" charset="-122"/>
                <a:cs typeface="Spline Sans Bold" pitchFamily="34" charset="-120"/>
              </a:rPr>
              <a:t>41.87</a:t>
            </a:r>
            <a:endParaRPr lang="en-US" sz="2850" dirty="0"/>
          </a:p>
        </p:txBody>
      </p:sp>
      <p:sp>
        <p:nvSpPr>
          <p:cNvPr id="10" name="Text 8"/>
          <p:cNvSpPr/>
          <p:nvPr/>
        </p:nvSpPr>
        <p:spPr>
          <a:xfrm>
            <a:off x="8439150" y="1557457"/>
            <a:ext cx="1223843" cy="152995"/>
          </a:xfrm>
          <a:prstGeom prst="rect">
            <a:avLst/>
          </a:prstGeom>
          <a:noFill/>
          <a:ln/>
        </p:spPr>
        <p:txBody>
          <a:bodyPr wrap="none" lIns="0" tIns="0" rIns="0" bIns="0" rtlCol="0" anchor="t"/>
          <a:lstStyle/>
          <a:p>
            <a:pPr marL="0" indent="0" algn="ctr">
              <a:lnSpc>
                <a:spcPts val="1200"/>
              </a:lnSpc>
              <a:buNone/>
            </a:pPr>
            <a:r>
              <a:rPr lang="en-US" sz="950" b="1" dirty="0">
                <a:solidFill>
                  <a:srgbClr val="E0E4E6"/>
                </a:solidFill>
                <a:latin typeface="Spline Sans Bold" pitchFamily="34" charset="0"/>
                <a:ea typeface="Spline Sans Bold" pitchFamily="34" charset="-122"/>
                <a:cs typeface="Spline Sans Bold" pitchFamily="34" charset="-120"/>
              </a:rPr>
              <a:t>최고 위험도</a:t>
            </a:r>
            <a:endParaRPr lang="en-US" sz="950" dirty="0"/>
          </a:p>
        </p:txBody>
      </p:sp>
      <p:sp>
        <p:nvSpPr>
          <p:cNvPr id="11" name="Text 9"/>
          <p:cNvSpPr/>
          <p:nvPr/>
        </p:nvSpPr>
        <p:spPr>
          <a:xfrm>
            <a:off x="7384018" y="1776532"/>
            <a:ext cx="3334107" cy="176213"/>
          </a:xfrm>
          <a:prstGeom prst="rect">
            <a:avLst/>
          </a:prstGeom>
          <a:noFill/>
          <a:ln/>
        </p:spPr>
        <p:txBody>
          <a:bodyPr wrap="none" lIns="0" tIns="0" rIns="0" bIns="0" rtlCol="0" anchor="t"/>
          <a:lstStyle/>
          <a:p>
            <a:pPr marL="0" indent="0" algn="ctr">
              <a:lnSpc>
                <a:spcPts val="1350"/>
              </a:lnSpc>
              <a:buNone/>
            </a:pPr>
            <a:r>
              <a:rPr lang="en-US" sz="850" dirty="0">
                <a:solidFill>
                  <a:srgbClr val="E0E4E6"/>
                </a:solidFill>
                <a:latin typeface="Barlow" pitchFamily="34" charset="0"/>
                <a:ea typeface="Barlow" pitchFamily="34" charset="-122"/>
                <a:cs typeface="Barlow" pitchFamily="34" charset="-120"/>
              </a:rPr>
              <a:t>/100</a:t>
            </a:r>
            <a:endParaRPr lang="en-US" sz="850" dirty="0"/>
          </a:p>
        </p:txBody>
      </p:sp>
      <p:sp>
        <p:nvSpPr>
          <p:cNvPr id="12" name="Text 10"/>
          <p:cNvSpPr/>
          <p:nvPr/>
        </p:nvSpPr>
        <p:spPr>
          <a:xfrm>
            <a:off x="10855762" y="1056561"/>
            <a:ext cx="3334107" cy="363379"/>
          </a:xfrm>
          <a:prstGeom prst="rect">
            <a:avLst/>
          </a:prstGeom>
          <a:noFill/>
          <a:ln/>
        </p:spPr>
        <p:txBody>
          <a:bodyPr wrap="none" lIns="0" tIns="0" rIns="0" bIns="0" rtlCol="0" anchor="t"/>
          <a:lstStyle/>
          <a:p>
            <a:pPr marL="0" indent="0" algn="ctr">
              <a:lnSpc>
                <a:spcPts val="2850"/>
              </a:lnSpc>
              <a:buNone/>
            </a:pPr>
            <a:r>
              <a:rPr lang="en-US" sz="2850" b="1" dirty="0">
                <a:solidFill>
                  <a:srgbClr val="E0E4E6"/>
                </a:solidFill>
                <a:latin typeface="Spline Sans Bold" pitchFamily="34" charset="0"/>
                <a:ea typeface="Spline Sans Bold" pitchFamily="34" charset="-122"/>
                <a:cs typeface="Spline Sans Bold" pitchFamily="34" charset="-120"/>
              </a:rPr>
              <a:t>—</a:t>
            </a:r>
            <a:endParaRPr lang="en-US" sz="2850" dirty="0"/>
          </a:p>
        </p:txBody>
      </p:sp>
      <p:sp>
        <p:nvSpPr>
          <p:cNvPr id="13" name="Text 11"/>
          <p:cNvSpPr/>
          <p:nvPr/>
        </p:nvSpPr>
        <p:spPr>
          <a:xfrm>
            <a:off x="11910893" y="1557457"/>
            <a:ext cx="1223843" cy="152995"/>
          </a:xfrm>
          <a:prstGeom prst="rect">
            <a:avLst/>
          </a:prstGeom>
          <a:noFill/>
          <a:ln/>
        </p:spPr>
        <p:txBody>
          <a:bodyPr wrap="none" lIns="0" tIns="0" rIns="0" bIns="0" rtlCol="0" anchor="t"/>
          <a:lstStyle/>
          <a:p>
            <a:pPr marL="0" indent="0" algn="ctr">
              <a:lnSpc>
                <a:spcPts val="1200"/>
              </a:lnSpc>
              <a:buNone/>
            </a:pPr>
            <a:r>
              <a:rPr lang="en-US" sz="950" b="1" dirty="0">
                <a:solidFill>
                  <a:srgbClr val="E0E4E6"/>
                </a:solidFill>
                <a:latin typeface="Spline Sans Bold" pitchFamily="34" charset="0"/>
                <a:ea typeface="Spline Sans Bold" pitchFamily="34" charset="-122"/>
                <a:cs typeface="Spline Sans Bold" pitchFamily="34" charset="-120"/>
              </a:rPr>
              <a:t>분석 일시</a:t>
            </a:r>
            <a:endParaRPr lang="en-US" sz="950" dirty="0"/>
          </a:p>
        </p:txBody>
      </p:sp>
      <p:sp>
        <p:nvSpPr>
          <p:cNvPr id="14" name="Text 12"/>
          <p:cNvSpPr/>
          <p:nvPr/>
        </p:nvSpPr>
        <p:spPr>
          <a:xfrm>
            <a:off x="10855762" y="1776532"/>
            <a:ext cx="3334107" cy="176213"/>
          </a:xfrm>
          <a:prstGeom prst="rect">
            <a:avLst/>
          </a:prstGeom>
          <a:noFill/>
          <a:ln/>
        </p:spPr>
        <p:txBody>
          <a:bodyPr wrap="none" lIns="0" tIns="0" rIns="0" bIns="0" rtlCol="0" anchor="t"/>
          <a:lstStyle/>
          <a:p>
            <a:pPr marL="0" indent="0" algn="ctr">
              <a:lnSpc>
                <a:spcPts val="1350"/>
              </a:lnSpc>
              <a:buNone/>
            </a:pPr>
            <a:r>
              <a:rPr lang="en-US" sz="850" dirty="0">
                <a:solidFill>
                  <a:srgbClr val="E0E4E6"/>
                </a:solidFill>
                <a:latin typeface="Barlow" pitchFamily="34" charset="0"/>
                <a:ea typeface="Barlow" pitchFamily="34" charset="-122"/>
                <a:cs typeface="Barlow" pitchFamily="34" charset="-120"/>
              </a:rPr>
              <a:t>2025-12-09</a:t>
            </a:r>
            <a:endParaRPr lang="en-US" sz="850" dirty="0"/>
          </a:p>
        </p:txBody>
      </p:sp>
      <p:sp>
        <p:nvSpPr>
          <p:cNvPr id="15" name="Text 13"/>
          <p:cNvSpPr/>
          <p:nvPr/>
        </p:nvSpPr>
        <p:spPr>
          <a:xfrm>
            <a:off x="440531" y="2117884"/>
            <a:ext cx="1468517" cy="183475"/>
          </a:xfrm>
          <a:prstGeom prst="rect">
            <a:avLst/>
          </a:prstGeom>
          <a:noFill/>
          <a:ln/>
        </p:spPr>
        <p:txBody>
          <a:bodyPr wrap="none" lIns="0" tIns="0" rIns="0" bIns="0" rtlCol="0" anchor="t"/>
          <a:lstStyle/>
          <a:p>
            <a:pPr marL="0" indent="0" algn="l">
              <a:lnSpc>
                <a:spcPts val="1400"/>
              </a:lnSpc>
              <a:buNone/>
            </a:pPr>
            <a:r>
              <a:rPr lang="en-US" sz="1150" b="1" dirty="0">
                <a:solidFill>
                  <a:srgbClr val="F0FCFF"/>
                </a:solidFill>
                <a:latin typeface="Spline Sans Bold" pitchFamily="34" charset="0"/>
                <a:ea typeface="Spline Sans Bold" pitchFamily="34" charset="-122"/>
                <a:cs typeface="Spline Sans Bold" pitchFamily="34" charset="-120"/>
              </a:rPr>
              <a:t>위험도 분포</a:t>
            </a:r>
            <a:endParaRPr lang="en-US" sz="1150" dirty="0"/>
          </a:p>
        </p:txBody>
      </p:sp>
      <p:sp>
        <p:nvSpPr>
          <p:cNvPr id="16" name="Shape 14"/>
          <p:cNvSpPr/>
          <p:nvPr/>
        </p:nvSpPr>
        <p:spPr>
          <a:xfrm>
            <a:off x="440531" y="2466499"/>
            <a:ext cx="13749337" cy="1972151"/>
          </a:xfrm>
          <a:prstGeom prst="roundRect">
            <a:avLst>
              <a:gd name="adj" fmla="val 8378"/>
            </a:avLst>
          </a:prstGeom>
          <a:noFill/>
          <a:ln w="7620">
            <a:solidFill>
              <a:srgbClr val="FFFFFF">
                <a:alpha val="24000"/>
              </a:srgbClr>
            </a:solidFill>
            <a:prstDash val="solid"/>
          </a:ln>
        </p:spPr>
      </p:sp>
      <p:sp>
        <p:nvSpPr>
          <p:cNvPr id="17" name="Shape 15"/>
          <p:cNvSpPr/>
          <p:nvPr/>
        </p:nvSpPr>
        <p:spPr>
          <a:xfrm>
            <a:off x="448151" y="2474119"/>
            <a:ext cx="13734098" cy="323612"/>
          </a:xfrm>
          <a:prstGeom prst="rect">
            <a:avLst/>
          </a:prstGeom>
          <a:solidFill>
            <a:srgbClr val="FFFFFF">
              <a:alpha val="4000"/>
            </a:srgbClr>
          </a:solidFill>
          <a:ln/>
        </p:spPr>
      </p:sp>
      <p:sp>
        <p:nvSpPr>
          <p:cNvPr id="18" name="Text 16"/>
          <p:cNvSpPr/>
          <p:nvPr/>
        </p:nvSpPr>
        <p:spPr>
          <a:xfrm>
            <a:off x="558522" y="2547818"/>
            <a:ext cx="2522696"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위험도 레벨</a:t>
            </a:r>
            <a:endParaRPr lang="en-US" sz="850" dirty="0"/>
          </a:p>
        </p:txBody>
      </p:sp>
      <p:sp>
        <p:nvSpPr>
          <p:cNvPr id="19" name="Text 17"/>
          <p:cNvSpPr/>
          <p:nvPr/>
        </p:nvSpPr>
        <p:spPr>
          <a:xfrm>
            <a:off x="3309104" y="2547818"/>
            <a:ext cx="2518886"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개수</a:t>
            </a:r>
            <a:endParaRPr lang="en-US" sz="850" dirty="0"/>
          </a:p>
        </p:txBody>
      </p:sp>
      <p:sp>
        <p:nvSpPr>
          <p:cNvPr id="20" name="Text 18"/>
          <p:cNvSpPr/>
          <p:nvPr/>
        </p:nvSpPr>
        <p:spPr>
          <a:xfrm>
            <a:off x="6055876" y="2547818"/>
            <a:ext cx="2518886"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비율</a:t>
            </a:r>
            <a:endParaRPr lang="en-US" sz="850" dirty="0"/>
          </a:p>
        </p:txBody>
      </p:sp>
      <p:sp>
        <p:nvSpPr>
          <p:cNvPr id="21" name="Text 19"/>
          <p:cNvSpPr/>
          <p:nvPr/>
        </p:nvSpPr>
        <p:spPr>
          <a:xfrm>
            <a:off x="8802648" y="2547818"/>
            <a:ext cx="2518886"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점수 범위</a:t>
            </a:r>
            <a:endParaRPr lang="en-US" sz="850" dirty="0"/>
          </a:p>
        </p:txBody>
      </p:sp>
      <p:sp>
        <p:nvSpPr>
          <p:cNvPr id="22" name="Text 20"/>
          <p:cNvSpPr/>
          <p:nvPr/>
        </p:nvSpPr>
        <p:spPr>
          <a:xfrm>
            <a:off x="11549420" y="2547818"/>
            <a:ext cx="2522696"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특징</a:t>
            </a:r>
            <a:endParaRPr lang="en-US" sz="850" dirty="0"/>
          </a:p>
        </p:txBody>
      </p:sp>
      <p:sp>
        <p:nvSpPr>
          <p:cNvPr id="23" name="Shape 21"/>
          <p:cNvSpPr/>
          <p:nvPr/>
        </p:nvSpPr>
        <p:spPr>
          <a:xfrm>
            <a:off x="448151" y="2797731"/>
            <a:ext cx="13734098" cy="331232"/>
          </a:xfrm>
          <a:prstGeom prst="rect">
            <a:avLst/>
          </a:prstGeom>
          <a:solidFill>
            <a:srgbClr val="000000">
              <a:alpha val="4000"/>
            </a:srgbClr>
          </a:solidFill>
          <a:ln/>
        </p:spPr>
      </p:sp>
      <p:sp>
        <p:nvSpPr>
          <p:cNvPr id="24" name="Text 22"/>
          <p:cNvSpPr/>
          <p:nvPr/>
        </p:nvSpPr>
        <p:spPr>
          <a:xfrm>
            <a:off x="558522" y="2871430"/>
            <a:ext cx="252269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CRITICAL</a:t>
            </a:r>
            <a:endParaRPr lang="en-US" sz="850" dirty="0"/>
          </a:p>
        </p:txBody>
      </p:sp>
      <p:sp>
        <p:nvSpPr>
          <p:cNvPr id="25" name="Text 23"/>
          <p:cNvSpPr/>
          <p:nvPr/>
        </p:nvSpPr>
        <p:spPr>
          <a:xfrm>
            <a:off x="3309104" y="2871430"/>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0개</a:t>
            </a:r>
            <a:endParaRPr lang="en-US" sz="850" dirty="0"/>
          </a:p>
        </p:txBody>
      </p:sp>
      <p:sp>
        <p:nvSpPr>
          <p:cNvPr id="26" name="Text 24"/>
          <p:cNvSpPr/>
          <p:nvPr/>
        </p:nvSpPr>
        <p:spPr>
          <a:xfrm>
            <a:off x="6055876" y="2871430"/>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0.0%</a:t>
            </a:r>
            <a:endParaRPr lang="en-US" sz="850" dirty="0"/>
          </a:p>
        </p:txBody>
      </p:sp>
      <p:sp>
        <p:nvSpPr>
          <p:cNvPr id="27" name="Text 25"/>
          <p:cNvSpPr/>
          <p:nvPr/>
        </p:nvSpPr>
        <p:spPr>
          <a:xfrm>
            <a:off x="8802648" y="2871430"/>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80-100점</a:t>
            </a:r>
            <a:endParaRPr lang="en-US" sz="850" dirty="0"/>
          </a:p>
        </p:txBody>
      </p:sp>
      <p:sp>
        <p:nvSpPr>
          <p:cNvPr id="28" name="Text 26"/>
          <p:cNvSpPr/>
          <p:nvPr/>
        </p:nvSpPr>
        <p:spPr>
          <a:xfrm>
            <a:off x="11549420" y="2871430"/>
            <a:ext cx="2522696" cy="18383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즉시 조치 필요 (없음) </a:t>
            </a:r>
            <a:r>
              <a:rPr lang="en-US" sz="850" dirty="0">
                <a:solidFill>
                  <a:srgbClr val="000000"/>
                </a:solidFill>
                <a:latin typeface="Barlow" pitchFamily="34" charset="0"/>
                <a:ea typeface="Barlow" pitchFamily="34" charset="-122"/>
                <a:cs typeface="Barlow" pitchFamily="34" charset="-120"/>
              </a:rPr>
              <a:t>✅</a:t>
            </a:r>
            <a:endParaRPr lang="en-US" sz="850" dirty="0"/>
          </a:p>
        </p:txBody>
      </p:sp>
      <p:sp>
        <p:nvSpPr>
          <p:cNvPr id="29" name="Shape 27"/>
          <p:cNvSpPr/>
          <p:nvPr/>
        </p:nvSpPr>
        <p:spPr>
          <a:xfrm>
            <a:off x="448151" y="3128963"/>
            <a:ext cx="13734098" cy="331232"/>
          </a:xfrm>
          <a:prstGeom prst="rect">
            <a:avLst/>
          </a:prstGeom>
          <a:solidFill>
            <a:srgbClr val="FFFFFF">
              <a:alpha val="4000"/>
            </a:srgbClr>
          </a:solidFill>
          <a:ln/>
        </p:spPr>
      </p:sp>
      <p:sp>
        <p:nvSpPr>
          <p:cNvPr id="30" name="Text 28"/>
          <p:cNvSpPr/>
          <p:nvPr/>
        </p:nvSpPr>
        <p:spPr>
          <a:xfrm>
            <a:off x="558522" y="3202662"/>
            <a:ext cx="252269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HIGH</a:t>
            </a:r>
            <a:endParaRPr lang="en-US" sz="850" dirty="0"/>
          </a:p>
        </p:txBody>
      </p:sp>
      <p:sp>
        <p:nvSpPr>
          <p:cNvPr id="31" name="Text 29"/>
          <p:cNvSpPr/>
          <p:nvPr/>
        </p:nvSpPr>
        <p:spPr>
          <a:xfrm>
            <a:off x="3309104" y="3202662"/>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0개</a:t>
            </a:r>
            <a:endParaRPr lang="en-US" sz="850" dirty="0"/>
          </a:p>
        </p:txBody>
      </p:sp>
      <p:sp>
        <p:nvSpPr>
          <p:cNvPr id="32" name="Text 30"/>
          <p:cNvSpPr/>
          <p:nvPr/>
        </p:nvSpPr>
        <p:spPr>
          <a:xfrm>
            <a:off x="6055876" y="3202662"/>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0.0%</a:t>
            </a:r>
            <a:endParaRPr lang="en-US" sz="850" dirty="0"/>
          </a:p>
        </p:txBody>
      </p:sp>
      <p:sp>
        <p:nvSpPr>
          <p:cNvPr id="33" name="Text 31"/>
          <p:cNvSpPr/>
          <p:nvPr/>
        </p:nvSpPr>
        <p:spPr>
          <a:xfrm>
            <a:off x="8802648" y="3202662"/>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60-79점</a:t>
            </a:r>
            <a:endParaRPr lang="en-US" sz="850" dirty="0"/>
          </a:p>
        </p:txBody>
      </p:sp>
      <p:sp>
        <p:nvSpPr>
          <p:cNvPr id="34" name="Text 32"/>
          <p:cNvSpPr/>
          <p:nvPr/>
        </p:nvSpPr>
        <p:spPr>
          <a:xfrm>
            <a:off x="11549420" y="3202662"/>
            <a:ext cx="2522696" cy="18383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높은 우선순위 (없음) </a:t>
            </a:r>
            <a:r>
              <a:rPr lang="en-US" sz="850" dirty="0">
                <a:solidFill>
                  <a:srgbClr val="000000"/>
                </a:solidFill>
                <a:latin typeface="Barlow" pitchFamily="34" charset="0"/>
                <a:ea typeface="Barlow" pitchFamily="34" charset="-122"/>
                <a:cs typeface="Barlow" pitchFamily="34" charset="-120"/>
              </a:rPr>
              <a:t>✅</a:t>
            </a:r>
            <a:endParaRPr lang="en-US" sz="850" dirty="0"/>
          </a:p>
        </p:txBody>
      </p:sp>
      <p:sp>
        <p:nvSpPr>
          <p:cNvPr id="35" name="Shape 33"/>
          <p:cNvSpPr/>
          <p:nvPr/>
        </p:nvSpPr>
        <p:spPr>
          <a:xfrm>
            <a:off x="448151" y="3460194"/>
            <a:ext cx="13734098" cy="323612"/>
          </a:xfrm>
          <a:prstGeom prst="rect">
            <a:avLst/>
          </a:prstGeom>
          <a:solidFill>
            <a:srgbClr val="000000">
              <a:alpha val="4000"/>
            </a:srgbClr>
          </a:solidFill>
          <a:ln/>
        </p:spPr>
      </p:sp>
      <p:sp>
        <p:nvSpPr>
          <p:cNvPr id="36" name="Text 34"/>
          <p:cNvSpPr/>
          <p:nvPr/>
        </p:nvSpPr>
        <p:spPr>
          <a:xfrm>
            <a:off x="558522" y="3533894"/>
            <a:ext cx="252269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MEDIUM</a:t>
            </a:r>
            <a:endParaRPr lang="en-US" sz="850" dirty="0"/>
          </a:p>
        </p:txBody>
      </p:sp>
      <p:sp>
        <p:nvSpPr>
          <p:cNvPr id="37" name="Text 35"/>
          <p:cNvSpPr/>
          <p:nvPr/>
        </p:nvSpPr>
        <p:spPr>
          <a:xfrm>
            <a:off x="3309104" y="3533894"/>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45개</a:t>
            </a:r>
            <a:endParaRPr lang="en-US" sz="850" dirty="0"/>
          </a:p>
        </p:txBody>
      </p:sp>
      <p:sp>
        <p:nvSpPr>
          <p:cNvPr id="38" name="Text 36"/>
          <p:cNvSpPr/>
          <p:nvPr/>
        </p:nvSpPr>
        <p:spPr>
          <a:xfrm>
            <a:off x="6055876" y="3533894"/>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1.4%</a:t>
            </a:r>
            <a:endParaRPr lang="en-US" sz="850" dirty="0"/>
          </a:p>
        </p:txBody>
      </p:sp>
      <p:sp>
        <p:nvSpPr>
          <p:cNvPr id="39" name="Text 37"/>
          <p:cNvSpPr/>
          <p:nvPr/>
        </p:nvSpPr>
        <p:spPr>
          <a:xfrm>
            <a:off x="8802648" y="3533894"/>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40-59점</a:t>
            </a:r>
            <a:endParaRPr lang="en-US" sz="850" dirty="0"/>
          </a:p>
        </p:txBody>
      </p:sp>
      <p:sp>
        <p:nvSpPr>
          <p:cNvPr id="40" name="Text 38"/>
          <p:cNvSpPr/>
          <p:nvPr/>
        </p:nvSpPr>
        <p:spPr>
          <a:xfrm>
            <a:off x="11549420" y="3533894"/>
            <a:ext cx="252269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중간 우선순위</a:t>
            </a:r>
            <a:endParaRPr lang="en-US" sz="850" dirty="0"/>
          </a:p>
        </p:txBody>
      </p:sp>
      <p:sp>
        <p:nvSpPr>
          <p:cNvPr id="41" name="Shape 39"/>
          <p:cNvSpPr/>
          <p:nvPr/>
        </p:nvSpPr>
        <p:spPr>
          <a:xfrm>
            <a:off x="448151" y="3783806"/>
            <a:ext cx="13734098" cy="323612"/>
          </a:xfrm>
          <a:prstGeom prst="rect">
            <a:avLst/>
          </a:prstGeom>
          <a:solidFill>
            <a:srgbClr val="FFFFFF">
              <a:alpha val="4000"/>
            </a:srgbClr>
          </a:solidFill>
          <a:ln/>
        </p:spPr>
      </p:sp>
      <p:sp>
        <p:nvSpPr>
          <p:cNvPr id="42" name="Text 40"/>
          <p:cNvSpPr/>
          <p:nvPr/>
        </p:nvSpPr>
        <p:spPr>
          <a:xfrm>
            <a:off x="558522" y="3857506"/>
            <a:ext cx="252269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LOW</a:t>
            </a:r>
            <a:endParaRPr lang="en-US" sz="850" dirty="0"/>
          </a:p>
        </p:txBody>
      </p:sp>
      <p:sp>
        <p:nvSpPr>
          <p:cNvPr id="43" name="Text 41"/>
          <p:cNvSpPr/>
          <p:nvPr/>
        </p:nvSpPr>
        <p:spPr>
          <a:xfrm>
            <a:off x="3309104" y="3857506"/>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1,636개</a:t>
            </a:r>
            <a:endParaRPr lang="en-US" sz="850" dirty="0"/>
          </a:p>
        </p:txBody>
      </p:sp>
      <p:sp>
        <p:nvSpPr>
          <p:cNvPr id="44" name="Text 42"/>
          <p:cNvSpPr/>
          <p:nvPr/>
        </p:nvSpPr>
        <p:spPr>
          <a:xfrm>
            <a:off x="6055876" y="3857506"/>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50.7%</a:t>
            </a:r>
            <a:endParaRPr lang="en-US" sz="850" dirty="0"/>
          </a:p>
        </p:txBody>
      </p:sp>
      <p:sp>
        <p:nvSpPr>
          <p:cNvPr id="45" name="Text 43"/>
          <p:cNvSpPr/>
          <p:nvPr/>
        </p:nvSpPr>
        <p:spPr>
          <a:xfrm>
            <a:off x="8802648" y="3857506"/>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20-39점</a:t>
            </a:r>
            <a:endParaRPr lang="en-US" sz="850" dirty="0"/>
          </a:p>
        </p:txBody>
      </p:sp>
      <p:sp>
        <p:nvSpPr>
          <p:cNvPr id="46" name="Text 44"/>
          <p:cNvSpPr/>
          <p:nvPr/>
        </p:nvSpPr>
        <p:spPr>
          <a:xfrm>
            <a:off x="11549420" y="3857506"/>
            <a:ext cx="252269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낮은 우선순위</a:t>
            </a:r>
            <a:endParaRPr lang="en-US" sz="850" dirty="0"/>
          </a:p>
        </p:txBody>
      </p:sp>
      <p:sp>
        <p:nvSpPr>
          <p:cNvPr id="47" name="Shape 45"/>
          <p:cNvSpPr/>
          <p:nvPr/>
        </p:nvSpPr>
        <p:spPr>
          <a:xfrm>
            <a:off x="448151" y="4107418"/>
            <a:ext cx="13734098" cy="323612"/>
          </a:xfrm>
          <a:prstGeom prst="rect">
            <a:avLst/>
          </a:prstGeom>
          <a:solidFill>
            <a:srgbClr val="000000">
              <a:alpha val="4000"/>
            </a:srgbClr>
          </a:solidFill>
          <a:ln/>
        </p:spPr>
      </p:sp>
      <p:sp>
        <p:nvSpPr>
          <p:cNvPr id="48" name="Text 46"/>
          <p:cNvSpPr/>
          <p:nvPr/>
        </p:nvSpPr>
        <p:spPr>
          <a:xfrm>
            <a:off x="558522" y="4181118"/>
            <a:ext cx="252269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INFO</a:t>
            </a:r>
            <a:endParaRPr lang="en-US" sz="850" dirty="0"/>
          </a:p>
        </p:txBody>
      </p:sp>
      <p:sp>
        <p:nvSpPr>
          <p:cNvPr id="49" name="Text 47"/>
          <p:cNvSpPr/>
          <p:nvPr/>
        </p:nvSpPr>
        <p:spPr>
          <a:xfrm>
            <a:off x="3309104" y="4181118"/>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1,547개</a:t>
            </a:r>
            <a:endParaRPr lang="en-US" sz="850" dirty="0"/>
          </a:p>
        </p:txBody>
      </p:sp>
      <p:sp>
        <p:nvSpPr>
          <p:cNvPr id="50" name="Text 48"/>
          <p:cNvSpPr/>
          <p:nvPr/>
        </p:nvSpPr>
        <p:spPr>
          <a:xfrm>
            <a:off x="6055876" y="4181118"/>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47.9%</a:t>
            </a:r>
            <a:endParaRPr lang="en-US" sz="850" dirty="0"/>
          </a:p>
        </p:txBody>
      </p:sp>
      <p:sp>
        <p:nvSpPr>
          <p:cNvPr id="51" name="Text 49"/>
          <p:cNvSpPr/>
          <p:nvPr/>
        </p:nvSpPr>
        <p:spPr>
          <a:xfrm>
            <a:off x="8802648" y="4181118"/>
            <a:ext cx="251888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0-19점</a:t>
            </a:r>
            <a:endParaRPr lang="en-US" sz="850" dirty="0"/>
          </a:p>
        </p:txBody>
      </p:sp>
      <p:sp>
        <p:nvSpPr>
          <p:cNvPr id="52" name="Text 50"/>
          <p:cNvSpPr/>
          <p:nvPr/>
        </p:nvSpPr>
        <p:spPr>
          <a:xfrm>
            <a:off x="11549420" y="4181118"/>
            <a:ext cx="2522696"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정보성</a:t>
            </a:r>
            <a:endParaRPr lang="en-US" sz="850" dirty="0"/>
          </a:p>
        </p:txBody>
      </p:sp>
      <p:sp>
        <p:nvSpPr>
          <p:cNvPr id="53" name="Text 51"/>
          <p:cNvSpPr/>
          <p:nvPr/>
        </p:nvSpPr>
        <p:spPr>
          <a:xfrm>
            <a:off x="440531" y="4603790"/>
            <a:ext cx="1468517" cy="183475"/>
          </a:xfrm>
          <a:prstGeom prst="rect">
            <a:avLst/>
          </a:prstGeom>
          <a:noFill/>
          <a:ln/>
        </p:spPr>
        <p:txBody>
          <a:bodyPr wrap="none" lIns="0" tIns="0" rIns="0" bIns="0" rtlCol="0" anchor="t"/>
          <a:lstStyle/>
          <a:p>
            <a:pPr marL="0" indent="0" algn="l">
              <a:lnSpc>
                <a:spcPts val="1400"/>
              </a:lnSpc>
              <a:buNone/>
            </a:pPr>
            <a:r>
              <a:rPr lang="en-US" sz="1150" b="1" dirty="0">
                <a:solidFill>
                  <a:srgbClr val="F0FCFF"/>
                </a:solidFill>
                <a:latin typeface="Spline Sans Bold" pitchFamily="34" charset="0"/>
                <a:ea typeface="Spline Sans Bold" pitchFamily="34" charset="-122"/>
                <a:cs typeface="Spline Sans Bold" pitchFamily="34" charset="-120"/>
              </a:rPr>
              <a:t>개선 전후 비교</a:t>
            </a:r>
            <a:endParaRPr lang="en-US" sz="1150" dirty="0"/>
          </a:p>
        </p:txBody>
      </p:sp>
      <p:sp>
        <p:nvSpPr>
          <p:cNvPr id="54" name="Shape 52"/>
          <p:cNvSpPr/>
          <p:nvPr/>
        </p:nvSpPr>
        <p:spPr>
          <a:xfrm>
            <a:off x="440531" y="4952405"/>
            <a:ext cx="13749337" cy="2604135"/>
          </a:xfrm>
          <a:prstGeom prst="roundRect">
            <a:avLst>
              <a:gd name="adj" fmla="val 6345"/>
            </a:avLst>
          </a:prstGeom>
          <a:noFill/>
          <a:ln w="7620">
            <a:solidFill>
              <a:srgbClr val="FFFFFF">
                <a:alpha val="24000"/>
              </a:srgbClr>
            </a:solidFill>
            <a:prstDash val="solid"/>
          </a:ln>
        </p:spPr>
      </p:sp>
      <p:sp>
        <p:nvSpPr>
          <p:cNvPr id="55" name="Shape 53"/>
          <p:cNvSpPr/>
          <p:nvPr/>
        </p:nvSpPr>
        <p:spPr>
          <a:xfrm>
            <a:off x="448151" y="4960025"/>
            <a:ext cx="13734098" cy="323612"/>
          </a:xfrm>
          <a:prstGeom prst="rect">
            <a:avLst/>
          </a:prstGeom>
          <a:solidFill>
            <a:srgbClr val="FFFFFF">
              <a:alpha val="4000"/>
            </a:srgbClr>
          </a:solidFill>
          <a:ln/>
        </p:spPr>
      </p:sp>
      <p:sp>
        <p:nvSpPr>
          <p:cNvPr id="56" name="Text 54"/>
          <p:cNvSpPr/>
          <p:nvPr/>
        </p:nvSpPr>
        <p:spPr>
          <a:xfrm>
            <a:off x="558284" y="5033724"/>
            <a:ext cx="3209449"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지표</a:t>
            </a:r>
            <a:endParaRPr lang="en-US" sz="850" dirty="0"/>
          </a:p>
        </p:txBody>
      </p:sp>
      <p:sp>
        <p:nvSpPr>
          <p:cNvPr id="57" name="Text 55"/>
          <p:cNvSpPr/>
          <p:nvPr/>
        </p:nvSpPr>
        <p:spPr>
          <a:xfrm>
            <a:off x="3995618" y="5033724"/>
            <a:ext cx="3205639"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Analysis 3</a:t>
            </a:r>
            <a:endParaRPr lang="en-US" sz="850" dirty="0"/>
          </a:p>
        </p:txBody>
      </p:sp>
      <p:sp>
        <p:nvSpPr>
          <p:cNvPr id="58" name="Text 56"/>
          <p:cNvSpPr/>
          <p:nvPr/>
        </p:nvSpPr>
        <p:spPr>
          <a:xfrm>
            <a:off x="7429143" y="5033724"/>
            <a:ext cx="3205639"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Analysis 5</a:t>
            </a:r>
            <a:endParaRPr lang="en-US" sz="850" dirty="0"/>
          </a:p>
        </p:txBody>
      </p:sp>
      <p:sp>
        <p:nvSpPr>
          <p:cNvPr id="59" name="Text 57"/>
          <p:cNvSpPr/>
          <p:nvPr/>
        </p:nvSpPr>
        <p:spPr>
          <a:xfrm>
            <a:off x="10862667" y="5033724"/>
            <a:ext cx="3209449" cy="176213"/>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개선율</a:t>
            </a:r>
            <a:endParaRPr lang="en-US" sz="850" dirty="0"/>
          </a:p>
        </p:txBody>
      </p:sp>
      <p:sp>
        <p:nvSpPr>
          <p:cNvPr id="60" name="Shape 58"/>
          <p:cNvSpPr/>
          <p:nvPr/>
        </p:nvSpPr>
        <p:spPr>
          <a:xfrm>
            <a:off x="448151" y="5283637"/>
            <a:ext cx="13734098" cy="323612"/>
          </a:xfrm>
          <a:prstGeom prst="rect">
            <a:avLst/>
          </a:prstGeom>
          <a:solidFill>
            <a:srgbClr val="000000">
              <a:alpha val="4000"/>
            </a:srgbClr>
          </a:solidFill>
          <a:ln/>
        </p:spPr>
      </p:sp>
      <p:sp>
        <p:nvSpPr>
          <p:cNvPr id="61" name="Text 59"/>
          <p:cNvSpPr/>
          <p:nvPr/>
        </p:nvSpPr>
        <p:spPr>
          <a:xfrm>
            <a:off x="558284" y="5357336"/>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평균 위험도</a:t>
            </a:r>
            <a:endParaRPr lang="en-US" sz="850" dirty="0"/>
          </a:p>
        </p:txBody>
      </p:sp>
      <p:sp>
        <p:nvSpPr>
          <p:cNvPr id="62" name="Text 60"/>
          <p:cNvSpPr/>
          <p:nvPr/>
        </p:nvSpPr>
        <p:spPr>
          <a:xfrm>
            <a:off x="3995618" y="5357336"/>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46.60점</a:t>
            </a:r>
            <a:endParaRPr lang="en-US" sz="850" dirty="0"/>
          </a:p>
        </p:txBody>
      </p:sp>
      <p:sp>
        <p:nvSpPr>
          <p:cNvPr id="63" name="Text 61"/>
          <p:cNvSpPr/>
          <p:nvPr/>
        </p:nvSpPr>
        <p:spPr>
          <a:xfrm>
            <a:off x="7429143" y="5357336"/>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21.07점</a:t>
            </a:r>
            <a:endParaRPr lang="en-US" sz="850" dirty="0"/>
          </a:p>
        </p:txBody>
      </p:sp>
      <p:sp>
        <p:nvSpPr>
          <p:cNvPr id="64" name="Text 62"/>
          <p:cNvSpPr/>
          <p:nvPr/>
        </p:nvSpPr>
        <p:spPr>
          <a:xfrm>
            <a:off x="10862667" y="5357336"/>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 54.8%</a:t>
            </a:r>
            <a:endParaRPr lang="en-US" sz="850" dirty="0"/>
          </a:p>
        </p:txBody>
      </p:sp>
      <p:sp>
        <p:nvSpPr>
          <p:cNvPr id="65" name="Shape 63"/>
          <p:cNvSpPr/>
          <p:nvPr/>
        </p:nvSpPr>
        <p:spPr>
          <a:xfrm>
            <a:off x="448151" y="5607248"/>
            <a:ext cx="13734098" cy="323612"/>
          </a:xfrm>
          <a:prstGeom prst="rect">
            <a:avLst/>
          </a:prstGeom>
          <a:solidFill>
            <a:srgbClr val="FFFFFF">
              <a:alpha val="4000"/>
            </a:srgbClr>
          </a:solidFill>
          <a:ln/>
        </p:spPr>
      </p:sp>
      <p:sp>
        <p:nvSpPr>
          <p:cNvPr id="66" name="Text 64"/>
          <p:cNvSpPr/>
          <p:nvPr/>
        </p:nvSpPr>
        <p:spPr>
          <a:xfrm>
            <a:off x="558284" y="5680948"/>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최고 위험도</a:t>
            </a:r>
            <a:endParaRPr lang="en-US" sz="850" dirty="0"/>
          </a:p>
        </p:txBody>
      </p:sp>
      <p:sp>
        <p:nvSpPr>
          <p:cNvPr id="67" name="Text 65"/>
          <p:cNvSpPr/>
          <p:nvPr/>
        </p:nvSpPr>
        <p:spPr>
          <a:xfrm>
            <a:off x="3995618" y="5680948"/>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150.00점</a:t>
            </a:r>
            <a:endParaRPr lang="en-US" sz="850" dirty="0"/>
          </a:p>
        </p:txBody>
      </p:sp>
      <p:sp>
        <p:nvSpPr>
          <p:cNvPr id="68" name="Text 66"/>
          <p:cNvSpPr/>
          <p:nvPr/>
        </p:nvSpPr>
        <p:spPr>
          <a:xfrm>
            <a:off x="7429143" y="5680948"/>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41.87점</a:t>
            </a:r>
            <a:endParaRPr lang="en-US" sz="850" dirty="0"/>
          </a:p>
        </p:txBody>
      </p:sp>
      <p:sp>
        <p:nvSpPr>
          <p:cNvPr id="69" name="Text 67"/>
          <p:cNvSpPr/>
          <p:nvPr/>
        </p:nvSpPr>
        <p:spPr>
          <a:xfrm>
            <a:off x="10862667" y="5680948"/>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 72.1%</a:t>
            </a:r>
            <a:endParaRPr lang="en-US" sz="850" dirty="0"/>
          </a:p>
        </p:txBody>
      </p:sp>
      <p:sp>
        <p:nvSpPr>
          <p:cNvPr id="70" name="Shape 68"/>
          <p:cNvSpPr/>
          <p:nvPr/>
        </p:nvSpPr>
        <p:spPr>
          <a:xfrm>
            <a:off x="448151" y="5930860"/>
            <a:ext cx="13734098" cy="323612"/>
          </a:xfrm>
          <a:prstGeom prst="rect">
            <a:avLst/>
          </a:prstGeom>
          <a:solidFill>
            <a:srgbClr val="000000">
              <a:alpha val="4000"/>
            </a:srgbClr>
          </a:solidFill>
          <a:ln/>
        </p:spPr>
      </p:sp>
      <p:sp>
        <p:nvSpPr>
          <p:cNvPr id="71" name="Text 69"/>
          <p:cNvSpPr/>
          <p:nvPr/>
        </p:nvSpPr>
        <p:spPr>
          <a:xfrm>
            <a:off x="558284" y="6004560"/>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CRITICAL</a:t>
            </a:r>
            <a:endParaRPr lang="en-US" sz="850" dirty="0"/>
          </a:p>
        </p:txBody>
      </p:sp>
      <p:sp>
        <p:nvSpPr>
          <p:cNvPr id="72" name="Text 70"/>
          <p:cNvSpPr/>
          <p:nvPr/>
        </p:nvSpPr>
        <p:spPr>
          <a:xfrm>
            <a:off x="3995618" y="6004560"/>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416개 (12.9%)</a:t>
            </a:r>
            <a:endParaRPr lang="en-US" sz="850" dirty="0"/>
          </a:p>
        </p:txBody>
      </p:sp>
      <p:sp>
        <p:nvSpPr>
          <p:cNvPr id="73" name="Text 71"/>
          <p:cNvSpPr/>
          <p:nvPr/>
        </p:nvSpPr>
        <p:spPr>
          <a:xfrm>
            <a:off x="7429143" y="6004560"/>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0개 (0.0%)</a:t>
            </a:r>
            <a:endParaRPr lang="en-US" sz="850" dirty="0"/>
          </a:p>
        </p:txBody>
      </p:sp>
      <p:sp>
        <p:nvSpPr>
          <p:cNvPr id="74" name="Text 72"/>
          <p:cNvSpPr/>
          <p:nvPr/>
        </p:nvSpPr>
        <p:spPr>
          <a:xfrm>
            <a:off x="10862667" y="6004560"/>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 100%</a:t>
            </a:r>
            <a:endParaRPr lang="en-US" sz="850" dirty="0"/>
          </a:p>
        </p:txBody>
      </p:sp>
      <p:sp>
        <p:nvSpPr>
          <p:cNvPr id="75" name="Shape 73"/>
          <p:cNvSpPr/>
          <p:nvPr/>
        </p:nvSpPr>
        <p:spPr>
          <a:xfrm>
            <a:off x="448151" y="6254472"/>
            <a:ext cx="13734098" cy="323612"/>
          </a:xfrm>
          <a:prstGeom prst="rect">
            <a:avLst/>
          </a:prstGeom>
          <a:solidFill>
            <a:srgbClr val="FFFFFF">
              <a:alpha val="4000"/>
            </a:srgbClr>
          </a:solidFill>
          <a:ln/>
        </p:spPr>
      </p:sp>
      <p:sp>
        <p:nvSpPr>
          <p:cNvPr id="76" name="Text 74"/>
          <p:cNvSpPr/>
          <p:nvPr/>
        </p:nvSpPr>
        <p:spPr>
          <a:xfrm>
            <a:off x="558284" y="6328172"/>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HIGH</a:t>
            </a:r>
            <a:endParaRPr lang="en-US" sz="850" dirty="0"/>
          </a:p>
        </p:txBody>
      </p:sp>
      <p:sp>
        <p:nvSpPr>
          <p:cNvPr id="77" name="Text 75"/>
          <p:cNvSpPr/>
          <p:nvPr/>
        </p:nvSpPr>
        <p:spPr>
          <a:xfrm>
            <a:off x="3995618" y="6328172"/>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1,027개 (31.8%)</a:t>
            </a:r>
            <a:endParaRPr lang="en-US" sz="850" dirty="0"/>
          </a:p>
        </p:txBody>
      </p:sp>
      <p:sp>
        <p:nvSpPr>
          <p:cNvPr id="78" name="Text 76"/>
          <p:cNvSpPr/>
          <p:nvPr/>
        </p:nvSpPr>
        <p:spPr>
          <a:xfrm>
            <a:off x="7429143" y="6328172"/>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0개 (0.0%)</a:t>
            </a:r>
            <a:endParaRPr lang="en-US" sz="850" dirty="0"/>
          </a:p>
        </p:txBody>
      </p:sp>
      <p:sp>
        <p:nvSpPr>
          <p:cNvPr id="79" name="Text 77"/>
          <p:cNvSpPr/>
          <p:nvPr/>
        </p:nvSpPr>
        <p:spPr>
          <a:xfrm>
            <a:off x="10862667" y="6328172"/>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 100%</a:t>
            </a:r>
            <a:endParaRPr lang="en-US" sz="850" dirty="0"/>
          </a:p>
        </p:txBody>
      </p:sp>
      <p:sp>
        <p:nvSpPr>
          <p:cNvPr id="80" name="Shape 78"/>
          <p:cNvSpPr/>
          <p:nvPr/>
        </p:nvSpPr>
        <p:spPr>
          <a:xfrm>
            <a:off x="448151" y="6578084"/>
            <a:ext cx="13734098" cy="323612"/>
          </a:xfrm>
          <a:prstGeom prst="rect">
            <a:avLst/>
          </a:prstGeom>
          <a:solidFill>
            <a:srgbClr val="000000">
              <a:alpha val="4000"/>
            </a:srgbClr>
          </a:solidFill>
          <a:ln/>
        </p:spPr>
      </p:sp>
      <p:sp>
        <p:nvSpPr>
          <p:cNvPr id="81" name="Text 79"/>
          <p:cNvSpPr/>
          <p:nvPr/>
        </p:nvSpPr>
        <p:spPr>
          <a:xfrm>
            <a:off x="558284" y="6651784"/>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MEDIUM</a:t>
            </a:r>
            <a:endParaRPr lang="en-US" sz="850" dirty="0"/>
          </a:p>
        </p:txBody>
      </p:sp>
      <p:sp>
        <p:nvSpPr>
          <p:cNvPr id="82" name="Text 80"/>
          <p:cNvSpPr/>
          <p:nvPr/>
        </p:nvSpPr>
        <p:spPr>
          <a:xfrm>
            <a:off x="3995618" y="6651784"/>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175개 (5.4%)</a:t>
            </a:r>
            <a:endParaRPr lang="en-US" sz="850" dirty="0"/>
          </a:p>
        </p:txBody>
      </p:sp>
      <p:sp>
        <p:nvSpPr>
          <p:cNvPr id="83" name="Text 81"/>
          <p:cNvSpPr/>
          <p:nvPr/>
        </p:nvSpPr>
        <p:spPr>
          <a:xfrm>
            <a:off x="7429143" y="6651784"/>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45개 (1.4%)</a:t>
            </a:r>
            <a:endParaRPr lang="en-US" sz="850" dirty="0"/>
          </a:p>
        </p:txBody>
      </p:sp>
      <p:sp>
        <p:nvSpPr>
          <p:cNvPr id="84" name="Text 82"/>
          <p:cNvSpPr/>
          <p:nvPr/>
        </p:nvSpPr>
        <p:spPr>
          <a:xfrm>
            <a:off x="10862667" y="6651784"/>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 74.3%</a:t>
            </a:r>
            <a:endParaRPr lang="en-US" sz="850" dirty="0"/>
          </a:p>
        </p:txBody>
      </p:sp>
      <p:sp>
        <p:nvSpPr>
          <p:cNvPr id="85" name="Shape 83"/>
          <p:cNvSpPr/>
          <p:nvPr/>
        </p:nvSpPr>
        <p:spPr>
          <a:xfrm>
            <a:off x="448151" y="6901696"/>
            <a:ext cx="13734098" cy="323612"/>
          </a:xfrm>
          <a:prstGeom prst="rect">
            <a:avLst/>
          </a:prstGeom>
          <a:solidFill>
            <a:srgbClr val="FFFFFF">
              <a:alpha val="4000"/>
            </a:srgbClr>
          </a:solidFill>
          <a:ln/>
        </p:spPr>
      </p:sp>
      <p:sp>
        <p:nvSpPr>
          <p:cNvPr id="86" name="Text 84"/>
          <p:cNvSpPr/>
          <p:nvPr/>
        </p:nvSpPr>
        <p:spPr>
          <a:xfrm>
            <a:off x="558284" y="6975396"/>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LOW</a:t>
            </a:r>
            <a:endParaRPr lang="en-US" sz="850" dirty="0"/>
          </a:p>
        </p:txBody>
      </p:sp>
      <p:sp>
        <p:nvSpPr>
          <p:cNvPr id="87" name="Text 85"/>
          <p:cNvSpPr/>
          <p:nvPr/>
        </p:nvSpPr>
        <p:spPr>
          <a:xfrm>
            <a:off x="3995618" y="6975396"/>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620개 (19.2%)</a:t>
            </a:r>
            <a:endParaRPr lang="en-US" sz="850" dirty="0"/>
          </a:p>
        </p:txBody>
      </p:sp>
      <p:sp>
        <p:nvSpPr>
          <p:cNvPr id="88" name="Text 86"/>
          <p:cNvSpPr/>
          <p:nvPr/>
        </p:nvSpPr>
        <p:spPr>
          <a:xfrm>
            <a:off x="7429143" y="6975396"/>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1,636개 (50.7%)</a:t>
            </a:r>
            <a:endParaRPr lang="en-US" sz="850" dirty="0"/>
          </a:p>
        </p:txBody>
      </p:sp>
      <p:sp>
        <p:nvSpPr>
          <p:cNvPr id="89" name="Text 87"/>
          <p:cNvSpPr/>
          <p:nvPr/>
        </p:nvSpPr>
        <p:spPr>
          <a:xfrm>
            <a:off x="10862667" y="6975396"/>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 163.9%</a:t>
            </a:r>
            <a:endParaRPr lang="en-US" sz="850" dirty="0"/>
          </a:p>
        </p:txBody>
      </p:sp>
      <p:sp>
        <p:nvSpPr>
          <p:cNvPr id="90" name="Shape 88"/>
          <p:cNvSpPr/>
          <p:nvPr/>
        </p:nvSpPr>
        <p:spPr>
          <a:xfrm>
            <a:off x="448151" y="7225308"/>
            <a:ext cx="13734098" cy="323612"/>
          </a:xfrm>
          <a:prstGeom prst="rect">
            <a:avLst/>
          </a:prstGeom>
          <a:solidFill>
            <a:srgbClr val="000000">
              <a:alpha val="4000"/>
            </a:srgbClr>
          </a:solidFill>
          <a:ln/>
        </p:spPr>
      </p:sp>
      <p:sp>
        <p:nvSpPr>
          <p:cNvPr id="91" name="Text 89"/>
          <p:cNvSpPr/>
          <p:nvPr/>
        </p:nvSpPr>
        <p:spPr>
          <a:xfrm>
            <a:off x="558284" y="7299008"/>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INFO</a:t>
            </a:r>
            <a:endParaRPr lang="en-US" sz="850" dirty="0"/>
          </a:p>
        </p:txBody>
      </p:sp>
      <p:sp>
        <p:nvSpPr>
          <p:cNvPr id="92" name="Text 90"/>
          <p:cNvSpPr/>
          <p:nvPr/>
        </p:nvSpPr>
        <p:spPr>
          <a:xfrm>
            <a:off x="3995618" y="7299008"/>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990개 (30.7%)</a:t>
            </a:r>
            <a:endParaRPr lang="en-US" sz="850" dirty="0"/>
          </a:p>
        </p:txBody>
      </p:sp>
      <p:sp>
        <p:nvSpPr>
          <p:cNvPr id="93" name="Text 91"/>
          <p:cNvSpPr/>
          <p:nvPr/>
        </p:nvSpPr>
        <p:spPr>
          <a:xfrm>
            <a:off x="7429143" y="7299008"/>
            <a:ext cx="320563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1,547개 (47.9%)</a:t>
            </a:r>
            <a:endParaRPr lang="en-US" sz="850" dirty="0"/>
          </a:p>
        </p:txBody>
      </p:sp>
      <p:sp>
        <p:nvSpPr>
          <p:cNvPr id="94" name="Text 92"/>
          <p:cNvSpPr/>
          <p:nvPr/>
        </p:nvSpPr>
        <p:spPr>
          <a:xfrm>
            <a:off x="10862667" y="7299008"/>
            <a:ext cx="3209449" cy="176213"/>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 56.3%</a:t>
            </a:r>
            <a:endParaRPr lang="en-US" sz="850" dirty="0"/>
          </a:p>
        </p:txBody>
      </p:sp>
      <p:sp>
        <p:nvSpPr>
          <p:cNvPr id="95" name="Text 93"/>
          <p:cNvSpPr/>
          <p:nvPr/>
        </p:nvSpPr>
        <p:spPr>
          <a:xfrm>
            <a:off x="440531" y="7721679"/>
            <a:ext cx="1468517" cy="183475"/>
          </a:xfrm>
          <a:prstGeom prst="rect">
            <a:avLst/>
          </a:prstGeom>
          <a:noFill/>
          <a:ln/>
        </p:spPr>
        <p:txBody>
          <a:bodyPr wrap="none" lIns="0" tIns="0" rIns="0" bIns="0" rtlCol="0" anchor="t"/>
          <a:lstStyle/>
          <a:p>
            <a:pPr marL="0" indent="0" algn="l">
              <a:lnSpc>
                <a:spcPts val="1400"/>
              </a:lnSpc>
              <a:buNone/>
            </a:pPr>
            <a:r>
              <a:rPr lang="en-US" sz="1150" b="1" dirty="0">
                <a:solidFill>
                  <a:srgbClr val="F0FCFF"/>
                </a:solidFill>
                <a:latin typeface="Spline Sans Bold" pitchFamily="34" charset="0"/>
                <a:ea typeface="Spline Sans Bold" pitchFamily="34" charset="-122"/>
                <a:cs typeface="Spline Sans Bold" pitchFamily="34" charset="-120"/>
              </a:rPr>
              <a:t>핵심 성과:</a:t>
            </a:r>
            <a:endParaRPr lang="en-US" sz="1150" dirty="0"/>
          </a:p>
        </p:txBody>
      </p:sp>
      <p:sp>
        <p:nvSpPr>
          <p:cNvPr id="96" name="Text 94"/>
          <p:cNvSpPr/>
          <p:nvPr/>
        </p:nvSpPr>
        <p:spPr>
          <a:xfrm>
            <a:off x="440531" y="8070294"/>
            <a:ext cx="13749337" cy="183833"/>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000000"/>
                </a:solidFill>
                <a:latin typeface="Barlow" pitchFamily="34" charset="0"/>
                <a:ea typeface="Barlow" pitchFamily="34" charset="-122"/>
                <a:cs typeface="Barlow" pitchFamily="34" charset="-120"/>
              </a:rPr>
              <a:t>✅</a:t>
            </a:r>
            <a:r>
              <a:rPr lang="en-US" sz="850" dirty="0">
                <a:solidFill>
                  <a:srgbClr val="E0E4E6"/>
                </a:solidFill>
                <a:latin typeface="Barlow" pitchFamily="34" charset="0"/>
                <a:ea typeface="Barlow" pitchFamily="34" charset="-122"/>
                <a:cs typeface="Barlow" pitchFamily="34" charset="-120"/>
              </a:rPr>
              <a:t> CRITICAL/HIGH 오탐지 1,443개 완전 제거</a:t>
            </a:r>
            <a:endParaRPr lang="en-US" sz="850" dirty="0"/>
          </a:p>
        </p:txBody>
      </p:sp>
      <p:sp>
        <p:nvSpPr>
          <p:cNvPr id="97" name="Text 95"/>
          <p:cNvSpPr/>
          <p:nvPr/>
        </p:nvSpPr>
        <p:spPr>
          <a:xfrm>
            <a:off x="440531" y="8292584"/>
            <a:ext cx="13749337" cy="183833"/>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000000"/>
                </a:solidFill>
                <a:latin typeface="Barlow" pitchFamily="34" charset="0"/>
                <a:ea typeface="Barlow" pitchFamily="34" charset="-122"/>
                <a:cs typeface="Barlow" pitchFamily="34" charset="-120"/>
              </a:rPr>
              <a:t>✅</a:t>
            </a:r>
            <a:r>
              <a:rPr lang="en-US" sz="850" dirty="0">
                <a:solidFill>
                  <a:srgbClr val="E0E4E6"/>
                </a:solidFill>
                <a:latin typeface="Barlow" pitchFamily="34" charset="0"/>
                <a:ea typeface="Barlow" pitchFamily="34" charset="-122"/>
                <a:cs typeface="Barlow" pitchFamily="34" charset="-120"/>
              </a:rPr>
              <a:t> 평균 위험도 54.8% 감소</a:t>
            </a:r>
            <a:endParaRPr lang="en-US" sz="850" dirty="0"/>
          </a:p>
        </p:txBody>
      </p:sp>
      <p:sp>
        <p:nvSpPr>
          <p:cNvPr id="98" name="Text 96"/>
          <p:cNvSpPr/>
          <p:nvPr/>
        </p:nvSpPr>
        <p:spPr>
          <a:xfrm>
            <a:off x="440531" y="8514874"/>
            <a:ext cx="13749337" cy="183833"/>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000000"/>
                </a:solidFill>
                <a:latin typeface="Barlow" pitchFamily="34" charset="0"/>
                <a:ea typeface="Barlow" pitchFamily="34" charset="-122"/>
                <a:cs typeface="Barlow" pitchFamily="34" charset="-120"/>
              </a:rPr>
              <a:t>✅</a:t>
            </a:r>
            <a:r>
              <a:rPr lang="en-US" sz="850" dirty="0">
                <a:solidFill>
                  <a:srgbClr val="E0E4E6"/>
                </a:solidFill>
                <a:latin typeface="Barlow" pitchFamily="34" charset="0"/>
                <a:ea typeface="Barlow" pitchFamily="34" charset="-122"/>
                <a:cs typeface="Barlow" pitchFamily="34" charset="-120"/>
              </a:rPr>
              <a:t> LOW와 INFO가 균형있게 분포 (각 약 50%)</a:t>
            </a:r>
            <a:endParaRPr lang="en-US" sz="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66405" y="526852"/>
            <a:ext cx="4258270" cy="532328"/>
          </a:xfrm>
          <a:prstGeom prst="rect">
            <a:avLst/>
          </a:prstGeom>
          <a:noFill/>
          <a:ln/>
        </p:spPr>
        <p:txBody>
          <a:bodyPr wrap="none" lIns="0" tIns="0" rIns="0" bIns="0" rtlCol="0" anchor="t"/>
          <a:lstStyle/>
          <a:p>
            <a:pPr marL="0" indent="0" algn="l">
              <a:lnSpc>
                <a:spcPts val="4150"/>
              </a:lnSpc>
              <a:buNone/>
            </a:pPr>
            <a:r>
              <a:rPr lang="en-US" sz="3350" b="1" dirty="0">
                <a:solidFill>
                  <a:srgbClr val="F0FCFF"/>
                </a:solidFill>
                <a:latin typeface="Spline Sans Bold" pitchFamily="34" charset="0"/>
                <a:ea typeface="Spline Sans Bold" pitchFamily="34" charset="-122"/>
                <a:cs typeface="Spline Sans Bold" pitchFamily="34" charset="-120"/>
              </a:rPr>
              <a:t>연구의 기술적 기여</a:t>
            </a:r>
            <a:endParaRPr lang="en-US" sz="3350" dirty="0"/>
          </a:p>
        </p:txBody>
      </p:sp>
      <p:sp>
        <p:nvSpPr>
          <p:cNvPr id="3" name="Shape 1"/>
          <p:cNvSpPr/>
          <p:nvPr/>
        </p:nvSpPr>
        <p:spPr>
          <a:xfrm>
            <a:off x="7303770" y="1442323"/>
            <a:ext cx="22860" cy="6260544"/>
          </a:xfrm>
          <a:prstGeom prst="roundRect">
            <a:avLst>
              <a:gd name="adj" fmla="val 1257368"/>
            </a:avLst>
          </a:prstGeom>
          <a:solidFill>
            <a:srgbClr val="16FFBB"/>
          </a:solidFill>
          <a:ln/>
        </p:spPr>
      </p:sp>
      <p:sp>
        <p:nvSpPr>
          <p:cNvPr id="4" name="Shape 2"/>
          <p:cNvSpPr/>
          <p:nvPr/>
        </p:nvSpPr>
        <p:spPr>
          <a:xfrm>
            <a:off x="743545" y="1442323"/>
            <a:ext cx="6548795" cy="1729264"/>
          </a:xfrm>
          <a:prstGeom prst="roundRect">
            <a:avLst>
              <a:gd name="adj" fmla="val 16622"/>
            </a:avLst>
          </a:prstGeom>
          <a:solidFill>
            <a:srgbClr val="0A081B"/>
          </a:solidFill>
          <a:ln w="22860">
            <a:solidFill>
              <a:srgbClr val="16FFBB"/>
            </a:solidFill>
            <a:prstDash val="solid"/>
          </a:ln>
        </p:spPr>
      </p:sp>
      <p:sp>
        <p:nvSpPr>
          <p:cNvPr id="5" name="Text 3"/>
          <p:cNvSpPr/>
          <p:nvPr/>
        </p:nvSpPr>
        <p:spPr>
          <a:xfrm>
            <a:off x="3822263" y="1656755"/>
            <a:ext cx="3278505" cy="266105"/>
          </a:xfrm>
          <a:prstGeom prst="rect">
            <a:avLst/>
          </a:prstGeom>
          <a:noFill/>
          <a:ln/>
        </p:spPr>
        <p:txBody>
          <a:bodyPr wrap="none" lIns="0" tIns="0" rIns="0" bIns="0" rtlCol="0" anchor="t"/>
          <a:lstStyle/>
          <a:p>
            <a:pPr marL="0" indent="0" algn="r">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대규모 로그 데이터 전처리 파이프라인</a:t>
            </a:r>
            <a:endParaRPr lang="en-US" sz="1650" dirty="0"/>
          </a:p>
        </p:txBody>
      </p:sp>
      <p:sp>
        <p:nvSpPr>
          <p:cNvPr id="6" name="Text 4"/>
          <p:cNvSpPr/>
          <p:nvPr/>
        </p:nvSpPr>
        <p:spPr>
          <a:xfrm>
            <a:off x="957977" y="2037755"/>
            <a:ext cx="6142792" cy="919401"/>
          </a:xfrm>
          <a:prstGeom prst="rect">
            <a:avLst/>
          </a:prstGeom>
          <a:noFill/>
          <a:ln/>
        </p:spPr>
        <p:txBody>
          <a:bodyPr wrap="square" lIns="0" tIns="0" rIns="0" bIns="0" rtlCol="0" anchor="t"/>
          <a:lstStyle/>
          <a:p>
            <a:pPr marL="0" indent="0" algn="r">
              <a:lnSpc>
                <a:spcPts val="2400"/>
              </a:lnSpc>
              <a:buNone/>
            </a:pPr>
            <a:r>
              <a:rPr lang="en-US" sz="1500" dirty="0">
                <a:solidFill>
                  <a:srgbClr val="E0E4E6"/>
                </a:solidFill>
                <a:latin typeface="Barlow" pitchFamily="34" charset="0"/>
                <a:ea typeface="Barlow" pitchFamily="34" charset="-122"/>
                <a:cs typeface="Barlow" pitchFamily="34" charset="-120"/>
              </a:rPr>
              <a:t>1,000만 라인 이상의 비정형 Spring Boot 로그를 체계적으로 처리하는 엔드투엔드 파이프라인을 구축했습니다. 파싱, 템플릿 추출, 시퀀스 생성, 벡터화까지 전 과정을 자동화하여 재현 가능하고 확장 가능한 시스템을 개발했습니다.</a:t>
            </a:r>
            <a:endParaRPr lang="en-US" sz="1500" dirty="0"/>
          </a:p>
        </p:txBody>
      </p:sp>
      <p:sp>
        <p:nvSpPr>
          <p:cNvPr id="7" name="Shape 5"/>
          <p:cNvSpPr/>
          <p:nvPr/>
        </p:nvSpPr>
        <p:spPr>
          <a:xfrm>
            <a:off x="7338060" y="3554730"/>
            <a:ext cx="6548795" cy="1729264"/>
          </a:xfrm>
          <a:prstGeom prst="rect">
            <a:avLst/>
          </a:prstGeom>
          <a:solidFill>
            <a:srgbClr val="0A081B"/>
          </a:solidFill>
          <a:ln w="22860">
            <a:solidFill>
              <a:srgbClr val="29DDDA"/>
            </a:solidFill>
            <a:prstDash val="solid"/>
          </a:ln>
        </p:spPr>
      </p:sp>
      <p:sp>
        <p:nvSpPr>
          <p:cNvPr id="8" name="Text 6"/>
          <p:cNvSpPr/>
          <p:nvPr/>
        </p:nvSpPr>
        <p:spPr>
          <a:xfrm>
            <a:off x="7529632" y="3769162"/>
            <a:ext cx="3002399" cy="26610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MSA 환경 특화 시퀀스 분석 방법론</a:t>
            </a:r>
            <a:endParaRPr lang="en-US" sz="1650" dirty="0"/>
          </a:p>
        </p:txBody>
      </p:sp>
      <p:sp>
        <p:nvSpPr>
          <p:cNvPr id="9" name="Text 7"/>
          <p:cNvSpPr/>
          <p:nvPr/>
        </p:nvSpPr>
        <p:spPr>
          <a:xfrm>
            <a:off x="7529632" y="4150162"/>
            <a:ext cx="6142792" cy="919401"/>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마이크로서비스 아키텍처의 복잡한 의존성과 분산 로그를 고려한 시퀀스 기반 분석 방법론을 제시했습니다. 슬라이딩 윈도우를 통해 로그의 시간적 맥락을 포착하고, 정상 패턴을 학습하여 이상을 탐지하는 프레임워크를 확립했습니다.</a:t>
            </a:r>
            <a:endParaRPr lang="en-US" sz="1500" dirty="0"/>
          </a:p>
        </p:txBody>
      </p:sp>
      <p:sp>
        <p:nvSpPr>
          <p:cNvPr id="10" name="Shape 8"/>
          <p:cNvSpPr/>
          <p:nvPr/>
        </p:nvSpPr>
        <p:spPr>
          <a:xfrm>
            <a:off x="743545" y="5667137"/>
            <a:ext cx="6548795" cy="2035731"/>
          </a:xfrm>
          <a:prstGeom prst="roundRect">
            <a:avLst>
              <a:gd name="adj" fmla="val 14119"/>
            </a:avLst>
          </a:prstGeom>
          <a:solidFill>
            <a:srgbClr val="0A081B"/>
          </a:solidFill>
          <a:ln w="22860">
            <a:solidFill>
              <a:srgbClr val="37A7E7"/>
            </a:solidFill>
            <a:prstDash val="solid"/>
          </a:ln>
        </p:spPr>
      </p:sp>
      <p:sp>
        <p:nvSpPr>
          <p:cNvPr id="11" name="Text 9"/>
          <p:cNvSpPr/>
          <p:nvPr/>
        </p:nvSpPr>
        <p:spPr>
          <a:xfrm>
            <a:off x="4641890" y="5881568"/>
            <a:ext cx="2458879" cy="266105"/>
          </a:xfrm>
          <a:prstGeom prst="rect">
            <a:avLst/>
          </a:prstGeom>
          <a:noFill/>
          <a:ln/>
        </p:spPr>
        <p:txBody>
          <a:bodyPr wrap="none" lIns="0" tIns="0" rIns="0" bIns="0" rtlCol="0" anchor="t"/>
          <a:lstStyle/>
          <a:p>
            <a:pPr marL="0" indent="0" algn="r">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실용적 모델 평가 프레임워크</a:t>
            </a:r>
            <a:endParaRPr lang="en-US" sz="1650" dirty="0"/>
          </a:p>
        </p:txBody>
      </p:sp>
      <p:sp>
        <p:nvSpPr>
          <p:cNvPr id="12" name="Text 10"/>
          <p:cNvSpPr/>
          <p:nvPr/>
        </p:nvSpPr>
        <p:spPr>
          <a:xfrm>
            <a:off x="957977" y="6262568"/>
            <a:ext cx="6142792" cy="1225868"/>
          </a:xfrm>
          <a:prstGeom prst="rect">
            <a:avLst/>
          </a:prstGeom>
          <a:noFill/>
          <a:ln/>
        </p:spPr>
        <p:txBody>
          <a:bodyPr wrap="square" lIns="0" tIns="0" rIns="0" bIns="0" rtlCol="0" anchor="t"/>
          <a:lstStyle/>
          <a:p>
            <a:pPr marL="0" indent="0" algn="r">
              <a:lnSpc>
                <a:spcPts val="2400"/>
              </a:lnSpc>
              <a:buNone/>
            </a:pPr>
            <a:r>
              <a:rPr lang="en-US" sz="1500" dirty="0">
                <a:solidFill>
                  <a:srgbClr val="E0E4E6"/>
                </a:solidFill>
                <a:latin typeface="Barlow" pitchFamily="34" charset="0"/>
                <a:ea typeface="Barlow" pitchFamily="34" charset="-122"/>
                <a:cs typeface="Barlow" pitchFamily="34" charset="-120"/>
              </a:rPr>
              <a:t>불균형 데이터 환경에서 단순 정확도를 넘어 F1-Score, Specificity, False Positive Rate 등 다각적 지표를 종합한 평가 프레임워크를 제안했습니다. 운영 환경의 실제 요구사항을 반영한 가중치 점수 체계를 통해 실용적 모델 선정 기준을 제시했습니다.</a:t>
            </a:r>
            <a:endParaRPr lang="en-US" sz="1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6263"/>
          </a:xfrm>
          <a:prstGeom prst="rect">
            <a:avLst/>
          </a:prstGeom>
        </p:spPr>
      </p:pic>
      <p:sp>
        <p:nvSpPr>
          <p:cNvPr id="3" name="Text 0"/>
          <p:cNvSpPr/>
          <p:nvPr/>
        </p:nvSpPr>
        <p:spPr>
          <a:xfrm>
            <a:off x="795576" y="3033236"/>
            <a:ext cx="4420076" cy="552450"/>
          </a:xfrm>
          <a:prstGeom prst="rect">
            <a:avLst/>
          </a:prstGeom>
          <a:noFill/>
          <a:ln/>
        </p:spPr>
        <p:txBody>
          <a:bodyPr wrap="none" lIns="0" tIns="0" rIns="0" bIns="0" rtlCol="0" anchor="t"/>
          <a:lstStyle/>
          <a:p>
            <a:pPr marL="0" indent="0" algn="l">
              <a:lnSpc>
                <a:spcPts val="4350"/>
              </a:lnSpc>
              <a:buNone/>
            </a:pPr>
            <a:r>
              <a:rPr lang="en-US" sz="3450" b="1" dirty="0">
                <a:solidFill>
                  <a:srgbClr val="F0FCFF"/>
                </a:solidFill>
                <a:latin typeface="Spline Sans Bold" pitchFamily="34" charset="0"/>
                <a:ea typeface="Spline Sans Bold" pitchFamily="34" charset="-122"/>
                <a:cs typeface="Spline Sans Bold" pitchFamily="34" charset="-120"/>
              </a:rPr>
              <a:t>연구 요약</a:t>
            </a:r>
            <a:endParaRPr lang="en-US" sz="3450" dirty="0"/>
          </a:p>
        </p:txBody>
      </p:sp>
      <p:sp>
        <p:nvSpPr>
          <p:cNvPr id="4" name="Text 1"/>
          <p:cNvSpPr/>
          <p:nvPr/>
        </p:nvSpPr>
        <p:spPr>
          <a:xfrm>
            <a:off x="795576" y="3883938"/>
            <a:ext cx="198834" cy="248603"/>
          </a:xfrm>
          <a:prstGeom prst="rect">
            <a:avLst/>
          </a:prstGeom>
          <a:noFill/>
          <a:ln/>
        </p:spPr>
        <p:txBody>
          <a:bodyPr wrap="none" lIns="0" tIns="0" rIns="0" bIns="0" rtlCol="0" anchor="t"/>
          <a:lstStyle/>
          <a:p>
            <a:pPr marL="0" indent="0" algn="l">
              <a:lnSpc>
                <a:spcPts val="2500"/>
              </a:lnSpc>
              <a:buNone/>
            </a:pPr>
            <a:r>
              <a:rPr lang="en-US" sz="1550" dirty="0">
                <a:solidFill>
                  <a:srgbClr val="E0E4E6"/>
                </a:solidFill>
                <a:latin typeface="Spline Sans Light" pitchFamily="34" charset="0"/>
                <a:ea typeface="Spline Sans Light" pitchFamily="34" charset="-122"/>
                <a:cs typeface="Spline Sans Light" pitchFamily="34" charset="-120"/>
              </a:rPr>
              <a:t>01</a:t>
            </a:r>
            <a:endParaRPr lang="en-US" sz="1550" dirty="0"/>
          </a:p>
        </p:txBody>
      </p:sp>
      <p:sp>
        <p:nvSpPr>
          <p:cNvPr id="5" name="Shape 2"/>
          <p:cNvSpPr/>
          <p:nvPr/>
        </p:nvSpPr>
        <p:spPr>
          <a:xfrm>
            <a:off x="795576" y="4199096"/>
            <a:ext cx="6420207" cy="22860"/>
          </a:xfrm>
          <a:prstGeom prst="rect">
            <a:avLst/>
          </a:prstGeom>
          <a:solidFill>
            <a:srgbClr val="16FFBB"/>
          </a:solidFill>
          <a:ln/>
        </p:spPr>
      </p:sp>
      <p:sp>
        <p:nvSpPr>
          <p:cNvPr id="6" name="Text 3"/>
          <p:cNvSpPr/>
          <p:nvPr/>
        </p:nvSpPr>
        <p:spPr>
          <a:xfrm>
            <a:off x="795576" y="4344233"/>
            <a:ext cx="2210038" cy="276225"/>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문제 정의 및 목표 수립</a:t>
            </a:r>
            <a:endParaRPr lang="en-US" sz="1700" dirty="0"/>
          </a:p>
        </p:txBody>
      </p:sp>
      <p:sp>
        <p:nvSpPr>
          <p:cNvPr id="7" name="Text 4"/>
          <p:cNvSpPr/>
          <p:nvPr/>
        </p:nvSpPr>
        <p:spPr>
          <a:xfrm>
            <a:off x="795576" y="4739759"/>
            <a:ext cx="6420207" cy="636508"/>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MSA 환경에서 급증하는 로그 데이터의 효율적 모니터링 문제를 인식하고, 딥러닝 기반 자동화 이상 탐지 시스템 구축을 목표로 설정했습니다.</a:t>
            </a:r>
            <a:endParaRPr lang="en-US" sz="1550" dirty="0"/>
          </a:p>
        </p:txBody>
      </p:sp>
      <p:sp>
        <p:nvSpPr>
          <p:cNvPr id="8" name="Text 5"/>
          <p:cNvSpPr/>
          <p:nvPr/>
        </p:nvSpPr>
        <p:spPr>
          <a:xfrm>
            <a:off x="7414617" y="3883938"/>
            <a:ext cx="198834" cy="248603"/>
          </a:xfrm>
          <a:prstGeom prst="rect">
            <a:avLst/>
          </a:prstGeom>
          <a:noFill/>
          <a:ln/>
        </p:spPr>
        <p:txBody>
          <a:bodyPr wrap="none" lIns="0" tIns="0" rIns="0" bIns="0" rtlCol="0" anchor="t"/>
          <a:lstStyle/>
          <a:p>
            <a:pPr marL="0" indent="0" algn="l">
              <a:lnSpc>
                <a:spcPts val="2500"/>
              </a:lnSpc>
              <a:buNone/>
            </a:pPr>
            <a:r>
              <a:rPr lang="en-US" sz="1550" dirty="0">
                <a:solidFill>
                  <a:srgbClr val="E0E4E6"/>
                </a:solidFill>
                <a:latin typeface="Spline Sans Light" pitchFamily="34" charset="0"/>
                <a:ea typeface="Spline Sans Light" pitchFamily="34" charset="-122"/>
                <a:cs typeface="Spline Sans Light" pitchFamily="34" charset="-120"/>
              </a:rPr>
              <a:t>02</a:t>
            </a:r>
            <a:endParaRPr lang="en-US" sz="1550" dirty="0"/>
          </a:p>
        </p:txBody>
      </p:sp>
      <p:sp>
        <p:nvSpPr>
          <p:cNvPr id="9" name="Shape 6"/>
          <p:cNvSpPr/>
          <p:nvPr/>
        </p:nvSpPr>
        <p:spPr>
          <a:xfrm>
            <a:off x="7414617" y="4199096"/>
            <a:ext cx="6420207" cy="22860"/>
          </a:xfrm>
          <a:prstGeom prst="rect">
            <a:avLst/>
          </a:prstGeom>
          <a:solidFill>
            <a:srgbClr val="29DDDA"/>
          </a:solidFill>
          <a:ln/>
        </p:spPr>
      </p:sp>
      <p:sp>
        <p:nvSpPr>
          <p:cNvPr id="10" name="Text 7"/>
          <p:cNvSpPr/>
          <p:nvPr/>
        </p:nvSpPr>
        <p:spPr>
          <a:xfrm>
            <a:off x="7414617" y="4344233"/>
            <a:ext cx="2210038" cy="276225"/>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데이터 수집 및 전처리</a:t>
            </a:r>
            <a:endParaRPr lang="en-US" sz="1700" dirty="0"/>
          </a:p>
        </p:txBody>
      </p:sp>
      <p:sp>
        <p:nvSpPr>
          <p:cNvPr id="11" name="Text 8"/>
          <p:cNvSpPr/>
          <p:nvPr/>
        </p:nvSpPr>
        <p:spPr>
          <a:xfrm>
            <a:off x="7414617" y="4739759"/>
            <a:ext cx="6420207" cy="954762"/>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100개 이상의 Spring Boot 로그 파일(1,000만 라인)을 수집하고, 파싱-템플릿 추출-정제-시퀀스 생성-벡터화로 이어지는 체계적 전처리 파이프라인을 구축했습니다.</a:t>
            </a:r>
            <a:endParaRPr lang="en-US" sz="1550" dirty="0"/>
          </a:p>
        </p:txBody>
      </p:sp>
      <p:sp>
        <p:nvSpPr>
          <p:cNvPr id="12" name="Text 9"/>
          <p:cNvSpPr/>
          <p:nvPr/>
        </p:nvSpPr>
        <p:spPr>
          <a:xfrm>
            <a:off x="795576" y="6042422"/>
            <a:ext cx="198834" cy="248603"/>
          </a:xfrm>
          <a:prstGeom prst="rect">
            <a:avLst/>
          </a:prstGeom>
          <a:noFill/>
          <a:ln/>
        </p:spPr>
        <p:txBody>
          <a:bodyPr wrap="none" lIns="0" tIns="0" rIns="0" bIns="0" rtlCol="0" anchor="t"/>
          <a:lstStyle/>
          <a:p>
            <a:pPr marL="0" indent="0" algn="l">
              <a:lnSpc>
                <a:spcPts val="2500"/>
              </a:lnSpc>
              <a:buNone/>
            </a:pPr>
            <a:r>
              <a:rPr lang="en-US" sz="1550" dirty="0">
                <a:solidFill>
                  <a:srgbClr val="E0E4E6"/>
                </a:solidFill>
                <a:latin typeface="Spline Sans Light" pitchFamily="34" charset="0"/>
                <a:ea typeface="Spline Sans Light" pitchFamily="34" charset="-122"/>
                <a:cs typeface="Spline Sans Light" pitchFamily="34" charset="-120"/>
              </a:rPr>
              <a:t>03</a:t>
            </a:r>
            <a:endParaRPr lang="en-US" sz="1550" dirty="0"/>
          </a:p>
        </p:txBody>
      </p:sp>
      <p:sp>
        <p:nvSpPr>
          <p:cNvPr id="13" name="Shape 10"/>
          <p:cNvSpPr/>
          <p:nvPr/>
        </p:nvSpPr>
        <p:spPr>
          <a:xfrm>
            <a:off x="795576" y="6357580"/>
            <a:ext cx="6420207" cy="22860"/>
          </a:xfrm>
          <a:prstGeom prst="rect">
            <a:avLst/>
          </a:prstGeom>
          <a:solidFill>
            <a:srgbClr val="37A7E7"/>
          </a:solidFill>
          <a:ln/>
        </p:spPr>
      </p:sp>
      <p:sp>
        <p:nvSpPr>
          <p:cNvPr id="14" name="Text 11"/>
          <p:cNvSpPr/>
          <p:nvPr/>
        </p:nvSpPr>
        <p:spPr>
          <a:xfrm>
            <a:off x="795576" y="6502718"/>
            <a:ext cx="2210038" cy="276225"/>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모델 개발 및 비교 실험</a:t>
            </a:r>
            <a:endParaRPr lang="en-US" sz="1700" dirty="0"/>
          </a:p>
        </p:txBody>
      </p:sp>
      <p:sp>
        <p:nvSpPr>
          <p:cNvPr id="15" name="Text 12"/>
          <p:cNvSpPr/>
          <p:nvPr/>
        </p:nvSpPr>
        <p:spPr>
          <a:xfrm>
            <a:off x="795576" y="6898243"/>
            <a:ext cx="6420207" cy="636508"/>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LSTM 기반의 DeepLog와 의미론적 벡터 기반의 LogAnomaly 두 가지 접근법을 구현하고, 5차례의 파라미터 튜닝 실험을 통해 성능을 비교 분석했습니다.</a:t>
            </a:r>
            <a:endParaRPr lang="en-US" sz="1550" dirty="0"/>
          </a:p>
        </p:txBody>
      </p:sp>
      <p:sp>
        <p:nvSpPr>
          <p:cNvPr id="16" name="Text 13"/>
          <p:cNvSpPr/>
          <p:nvPr/>
        </p:nvSpPr>
        <p:spPr>
          <a:xfrm>
            <a:off x="7414617" y="6042422"/>
            <a:ext cx="198834" cy="248603"/>
          </a:xfrm>
          <a:prstGeom prst="rect">
            <a:avLst/>
          </a:prstGeom>
          <a:noFill/>
          <a:ln/>
        </p:spPr>
        <p:txBody>
          <a:bodyPr wrap="none" lIns="0" tIns="0" rIns="0" bIns="0" rtlCol="0" anchor="t"/>
          <a:lstStyle/>
          <a:p>
            <a:pPr marL="0" indent="0" algn="l">
              <a:lnSpc>
                <a:spcPts val="2500"/>
              </a:lnSpc>
              <a:buNone/>
            </a:pPr>
            <a:r>
              <a:rPr lang="en-US" sz="1550" dirty="0">
                <a:solidFill>
                  <a:srgbClr val="E0E4E6"/>
                </a:solidFill>
                <a:latin typeface="Spline Sans Light" pitchFamily="34" charset="0"/>
                <a:ea typeface="Spline Sans Light" pitchFamily="34" charset="-122"/>
                <a:cs typeface="Spline Sans Light" pitchFamily="34" charset="-120"/>
              </a:rPr>
              <a:t>04</a:t>
            </a:r>
            <a:endParaRPr lang="en-US" sz="1550" dirty="0"/>
          </a:p>
        </p:txBody>
      </p:sp>
      <p:sp>
        <p:nvSpPr>
          <p:cNvPr id="17" name="Shape 14"/>
          <p:cNvSpPr/>
          <p:nvPr/>
        </p:nvSpPr>
        <p:spPr>
          <a:xfrm>
            <a:off x="7414617" y="6357580"/>
            <a:ext cx="6420207" cy="22860"/>
          </a:xfrm>
          <a:prstGeom prst="rect">
            <a:avLst/>
          </a:prstGeom>
          <a:solidFill>
            <a:srgbClr val="091231"/>
          </a:solidFill>
          <a:ln/>
        </p:spPr>
      </p:sp>
      <p:sp>
        <p:nvSpPr>
          <p:cNvPr id="18" name="Text 15"/>
          <p:cNvSpPr/>
          <p:nvPr/>
        </p:nvSpPr>
        <p:spPr>
          <a:xfrm>
            <a:off x="7414617" y="6502718"/>
            <a:ext cx="2210038" cy="276225"/>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최종 모델 선정 및 검증</a:t>
            </a:r>
            <a:endParaRPr lang="en-US" sz="1700" dirty="0"/>
          </a:p>
        </p:txBody>
      </p:sp>
      <p:sp>
        <p:nvSpPr>
          <p:cNvPr id="19" name="Text 16"/>
          <p:cNvSpPr/>
          <p:nvPr/>
        </p:nvSpPr>
        <p:spPr>
          <a:xfrm>
            <a:off x="7414617" y="6898243"/>
            <a:ext cx="6420207" cy="636508"/>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종합 평가 지표를 통해 LogAnomaly 모델을 최종 선정하고, 94.8%의 특이도와 0.03%의 낮은 오탐지율로 실용 가능성을 검증했습니다.</a:t>
            </a:r>
            <a:endParaRPr lang="en-US" sz="15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81063" y="936784"/>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기대 효과 및 파급력</a:t>
            </a:r>
            <a:endParaRPr lang="en-US" sz="38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63" y="1989296"/>
            <a:ext cx="660797" cy="660797"/>
          </a:xfrm>
          <a:prstGeom prst="rect">
            <a:avLst/>
          </a:prstGeom>
        </p:spPr>
      </p:pic>
      <p:sp>
        <p:nvSpPr>
          <p:cNvPr id="4" name="Text 1"/>
          <p:cNvSpPr/>
          <p:nvPr/>
        </p:nvSpPr>
        <p:spPr>
          <a:xfrm>
            <a:off x="881063" y="2925366"/>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운영 비용 절감</a:t>
            </a:r>
            <a:endParaRPr lang="en-US" sz="1900" dirty="0"/>
          </a:p>
        </p:txBody>
      </p:sp>
      <p:sp>
        <p:nvSpPr>
          <p:cNvPr id="5" name="Text 2"/>
          <p:cNvSpPr/>
          <p:nvPr/>
        </p:nvSpPr>
        <p:spPr>
          <a:xfrm>
            <a:off x="881063" y="3363516"/>
            <a:ext cx="6296501"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수동 로그 모니터링에 투입되던 인력을 최대 70% 절감할 수 있습니다. 자동화된 이상 탐지로 24/7 감시가 가능해져, 야간 및 주말 온콜 부담이 크게 줄어듭니다. 연간 수억 원의 운영 비용 절감 효과가 예상됩니다.</a:t>
            </a:r>
            <a:endParaRPr lang="en-US" sz="1700" dirty="0"/>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452836" y="1989296"/>
            <a:ext cx="660797" cy="660797"/>
          </a:xfrm>
          <a:prstGeom prst="rect">
            <a:avLst/>
          </a:prstGeom>
        </p:spPr>
      </p:pic>
      <p:sp>
        <p:nvSpPr>
          <p:cNvPr id="7" name="Text 3"/>
          <p:cNvSpPr/>
          <p:nvPr/>
        </p:nvSpPr>
        <p:spPr>
          <a:xfrm>
            <a:off x="7452836" y="2925366"/>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장애 대응 시간 단축</a:t>
            </a:r>
            <a:endParaRPr lang="en-US" sz="1900" dirty="0"/>
          </a:p>
        </p:txBody>
      </p:sp>
      <p:sp>
        <p:nvSpPr>
          <p:cNvPr id="8" name="Text 4"/>
          <p:cNvSpPr/>
          <p:nvPr/>
        </p:nvSpPr>
        <p:spPr>
          <a:xfrm>
            <a:off x="7452836" y="3363516"/>
            <a:ext cx="6296501"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장애 징후를 사전에 포착하여 평균 장애 대응 시간(MTTR)을 50% 이상 단축할 수 있습니다. 사후 대응에서 사전 예방으로 패러다임이 전환되어, 서비스 다운타임이 최소화됩니다.</a:t>
            </a:r>
            <a:endParaRPr lang="en-US" sz="1700" dirty="0"/>
          </a:p>
        </p:txBody>
      </p:sp>
      <p:pic>
        <p:nvPicPr>
          <p:cNvPr id="9"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881063" y="4861322"/>
            <a:ext cx="660797" cy="660797"/>
          </a:xfrm>
          <a:prstGeom prst="rect">
            <a:avLst/>
          </a:prstGeom>
        </p:spPr>
      </p:pic>
      <p:sp>
        <p:nvSpPr>
          <p:cNvPr id="10" name="Text 5"/>
          <p:cNvSpPr/>
          <p:nvPr/>
        </p:nvSpPr>
        <p:spPr>
          <a:xfrm>
            <a:off x="881063" y="5797391"/>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서비스 안정성 향상</a:t>
            </a:r>
            <a:endParaRPr lang="en-US" sz="1900" dirty="0"/>
          </a:p>
        </p:txBody>
      </p:sp>
      <p:sp>
        <p:nvSpPr>
          <p:cNvPr id="11" name="Text 6"/>
          <p:cNvSpPr/>
          <p:nvPr/>
        </p:nvSpPr>
        <p:spPr>
          <a:xfrm>
            <a:off x="881063" y="6235541"/>
            <a:ext cx="6296501"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조기 경보를 통해 장애를 사전에 차단하여 시스템 가용성(Availability)을 99.9%에서 99.99% 수준으로 향상시킬 수 있습니다. 사용자 경험 개선과 브랜드 신뢰도 상승으로 이어집니다.</a:t>
            </a:r>
            <a:endParaRPr lang="en-US" sz="1700" dirty="0"/>
          </a:p>
        </p:txBody>
      </p:sp>
      <p:pic>
        <p:nvPicPr>
          <p:cNvPr id="12"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452836" y="4861322"/>
            <a:ext cx="660797" cy="660797"/>
          </a:xfrm>
          <a:prstGeom prst="rect">
            <a:avLst/>
          </a:prstGeom>
        </p:spPr>
      </p:pic>
      <p:sp>
        <p:nvSpPr>
          <p:cNvPr id="13" name="Text 7"/>
          <p:cNvSpPr/>
          <p:nvPr/>
        </p:nvSpPr>
        <p:spPr>
          <a:xfrm>
            <a:off x="7452836" y="5797391"/>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학계 및 산업계 기여</a:t>
            </a:r>
            <a:endParaRPr lang="en-US" sz="1900" dirty="0"/>
          </a:p>
        </p:txBody>
      </p:sp>
      <p:sp>
        <p:nvSpPr>
          <p:cNvPr id="14" name="Text 8"/>
          <p:cNvSpPr/>
          <p:nvPr/>
        </p:nvSpPr>
        <p:spPr>
          <a:xfrm>
            <a:off x="7452836" y="6235541"/>
            <a:ext cx="6296501"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MSA 환경에 특화된 로그 분석 방법론과 대규모 실제 데이터 기반의 실험 결과는 학계에 새로운 연구 방향을 제시합니다. 오픈소스화를 통해 산업계 전반의 시스템 안정성 향상에 기여할 수 있습니다.</a:t>
            </a:r>
            <a:endParaRPr lang="en-US" sz="17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5902" y="714851"/>
            <a:ext cx="4330660" cy="541258"/>
          </a:xfrm>
          <a:prstGeom prst="rect">
            <a:avLst/>
          </a:prstGeom>
          <a:noFill/>
          <a:ln/>
        </p:spPr>
        <p:txBody>
          <a:bodyPr wrap="none" lIns="0" tIns="0" rIns="0" bIns="0" rtlCol="0" anchor="t"/>
          <a:lstStyle/>
          <a:p>
            <a:pPr marL="0" indent="0" algn="l">
              <a:lnSpc>
                <a:spcPts val="4250"/>
              </a:lnSpc>
              <a:buNone/>
            </a:pPr>
            <a:r>
              <a:rPr lang="en-US" sz="3400" b="1" dirty="0">
                <a:solidFill>
                  <a:srgbClr val="F0FCFF"/>
                </a:solidFill>
                <a:latin typeface="Spline Sans Bold" pitchFamily="34" charset="0"/>
                <a:ea typeface="Spline Sans Bold" pitchFamily="34" charset="-122"/>
                <a:cs typeface="Spline Sans Bold" pitchFamily="34" charset="-120"/>
              </a:rPr>
              <a:t>결론</a:t>
            </a:r>
            <a:endParaRPr lang="en-US" sz="3400" dirty="0"/>
          </a:p>
        </p:txBody>
      </p:sp>
      <p:sp>
        <p:nvSpPr>
          <p:cNvPr id="4" name="Text 1"/>
          <p:cNvSpPr/>
          <p:nvPr/>
        </p:nvSpPr>
        <p:spPr>
          <a:xfrm>
            <a:off x="6558201" y="1840706"/>
            <a:ext cx="3792855" cy="324683"/>
          </a:xfrm>
          <a:prstGeom prst="rect">
            <a:avLst/>
          </a:prstGeom>
          <a:noFill/>
          <a:ln/>
        </p:spPr>
        <p:txBody>
          <a:bodyPr wrap="none" lIns="0" tIns="0" rIns="0" bIns="0" rtlCol="0" anchor="t"/>
          <a:lstStyle/>
          <a:p>
            <a:pPr marL="0" indent="0" algn="l">
              <a:lnSpc>
                <a:spcPts val="2550"/>
              </a:lnSpc>
              <a:buNone/>
            </a:pPr>
            <a:r>
              <a:rPr lang="en-US" sz="2000" b="1" dirty="0">
                <a:solidFill>
                  <a:srgbClr val="F0FCFF"/>
                </a:solidFill>
                <a:latin typeface="Spline Sans Bold" pitchFamily="34" charset="0"/>
                <a:ea typeface="Spline Sans Bold" pitchFamily="34" charset="-122"/>
                <a:cs typeface="Spline Sans Bold" pitchFamily="34" charset="-120"/>
              </a:rPr>
              <a:t>"정상에서 배우고, 이상을 탐지한다"</a:t>
            </a:r>
            <a:endParaRPr lang="en-US" sz="2000" dirty="0"/>
          </a:p>
        </p:txBody>
      </p:sp>
      <p:sp>
        <p:nvSpPr>
          <p:cNvPr id="5" name="Text 2"/>
          <p:cNvSpPr/>
          <p:nvPr/>
        </p:nvSpPr>
        <p:spPr>
          <a:xfrm>
            <a:off x="6558201" y="2457688"/>
            <a:ext cx="7292697" cy="623649"/>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본 연구는 MSA 환경의 복잡성 증대와 로그 데이터 폭증이라는 현실적 문제에 대해, 딥러닝 기반의 자동화된 이상 탐지 시스템이라는 실용적 해결책을 제시했습니다.</a:t>
            </a:r>
            <a:endParaRPr lang="en-US" sz="1500" dirty="0"/>
          </a:p>
        </p:txBody>
      </p:sp>
      <p:sp>
        <p:nvSpPr>
          <p:cNvPr id="6" name="Shape 3"/>
          <p:cNvSpPr/>
          <p:nvPr/>
        </p:nvSpPr>
        <p:spPr>
          <a:xfrm>
            <a:off x="6265902" y="1548408"/>
            <a:ext cx="22860" cy="1752124"/>
          </a:xfrm>
          <a:prstGeom prst="rect">
            <a:avLst/>
          </a:prstGeom>
          <a:solidFill>
            <a:srgbClr val="16FFBB"/>
          </a:solidFill>
          <a:ln/>
        </p:spPr>
      </p:sp>
      <p:sp>
        <p:nvSpPr>
          <p:cNvPr id="7" name="Text 4"/>
          <p:cNvSpPr/>
          <p:nvPr/>
        </p:nvSpPr>
        <p:spPr>
          <a:xfrm>
            <a:off x="6265902" y="3714512"/>
            <a:ext cx="2165271" cy="270629"/>
          </a:xfrm>
          <a:prstGeom prst="rect">
            <a:avLst/>
          </a:prstGeom>
          <a:noFill/>
          <a:ln/>
        </p:spPr>
        <p:txBody>
          <a:bodyPr wrap="none" lIns="0" tIns="0" rIns="0" bIns="0" rtlCol="0" anchor="t"/>
          <a:lstStyle/>
          <a:p>
            <a:pPr marL="0" indent="0" algn="l">
              <a:lnSpc>
                <a:spcPts val="2100"/>
              </a:lnSpc>
              <a:buNone/>
            </a:pPr>
            <a:r>
              <a:rPr lang="en-US" sz="1700" b="1" dirty="0">
                <a:solidFill>
                  <a:srgbClr val="F0FCFF"/>
                </a:solidFill>
                <a:latin typeface="Spline Sans Bold" pitchFamily="34" charset="0"/>
                <a:ea typeface="Spline Sans Bold" pitchFamily="34" charset="-122"/>
                <a:cs typeface="Spline Sans Bold" pitchFamily="34" charset="-120"/>
              </a:rPr>
              <a:t>핵심 성과</a:t>
            </a:r>
            <a:endParaRPr lang="en-US" sz="1700" dirty="0"/>
          </a:p>
        </p:txBody>
      </p:sp>
      <p:sp>
        <p:nvSpPr>
          <p:cNvPr id="8" name="Text 5"/>
          <p:cNvSpPr/>
          <p:nvPr/>
        </p:nvSpPr>
        <p:spPr>
          <a:xfrm>
            <a:off x="6265902" y="4179927"/>
            <a:ext cx="3554849" cy="623649"/>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1,000만 라인 규모의 Spring Boot 로그 전처리 파이프라인 구축</a:t>
            </a:r>
            <a:endParaRPr lang="en-US" sz="1500" dirty="0"/>
          </a:p>
        </p:txBody>
      </p:sp>
      <p:sp>
        <p:nvSpPr>
          <p:cNvPr id="9" name="Text 6"/>
          <p:cNvSpPr/>
          <p:nvPr/>
        </p:nvSpPr>
        <p:spPr>
          <a:xfrm>
            <a:off x="6265902" y="4871680"/>
            <a:ext cx="3554849" cy="623649"/>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시퀀스 기반 딥러닝 모델(DeepLog, LogAnomaly) 비교 실험</a:t>
            </a:r>
            <a:endParaRPr lang="en-US" sz="1500" dirty="0"/>
          </a:p>
        </p:txBody>
      </p:sp>
      <p:sp>
        <p:nvSpPr>
          <p:cNvPr id="10" name="Text 7"/>
          <p:cNvSpPr/>
          <p:nvPr/>
        </p:nvSpPr>
        <p:spPr>
          <a:xfrm>
            <a:off x="6265902" y="5563433"/>
            <a:ext cx="3554849" cy="623649"/>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94.8% 특이도, 0.03% 오탐지율 달성으로 실용성 검증</a:t>
            </a:r>
            <a:endParaRPr lang="en-US" sz="1500" dirty="0"/>
          </a:p>
        </p:txBody>
      </p:sp>
      <p:sp>
        <p:nvSpPr>
          <p:cNvPr id="11" name="Text 8"/>
          <p:cNvSpPr/>
          <p:nvPr/>
        </p:nvSpPr>
        <p:spPr>
          <a:xfrm>
            <a:off x="6265902" y="6255187"/>
            <a:ext cx="3554849" cy="311825"/>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운영 환경 적용을 위한 구체적 전략 수립</a:t>
            </a:r>
            <a:endParaRPr lang="en-US" sz="1500" dirty="0"/>
          </a:p>
        </p:txBody>
      </p:sp>
      <p:sp>
        <p:nvSpPr>
          <p:cNvPr id="12" name="Text 9"/>
          <p:cNvSpPr/>
          <p:nvPr/>
        </p:nvSpPr>
        <p:spPr>
          <a:xfrm>
            <a:off x="10303669" y="3714512"/>
            <a:ext cx="2165271" cy="270629"/>
          </a:xfrm>
          <a:prstGeom prst="rect">
            <a:avLst/>
          </a:prstGeom>
          <a:noFill/>
          <a:ln/>
        </p:spPr>
        <p:txBody>
          <a:bodyPr wrap="none" lIns="0" tIns="0" rIns="0" bIns="0" rtlCol="0" anchor="t"/>
          <a:lstStyle/>
          <a:p>
            <a:pPr marL="0" indent="0" algn="l">
              <a:lnSpc>
                <a:spcPts val="2100"/>
              </a:lnSpc>
              <a:buNone/>
            </a:pPr>
            <a:r>
              <a:rPr lang="en-US" sz="1700" b="1" dirty="0">
                <a:solidFill>
                  <a:srgbClr val="F0FCFF"/>
                </a:solidFill>
                <a:latin typeface="Spline Sans Bold" pitchFamily="34" charset="0"/>
                <a:ea typeface="Spline Sans Bold" pitchFamily="34" charset="-122"/>
                <a:cs typeface="Spline Sans Bold" pitchFamily="34" charset="-120"/>
              </a:rPr>
              <a:t>향후 전망</a:t>
            </a:r>
            <a:endParaRPr lang="en-US" sz="1700" dirty="0"/>
          </a:p>
        </p:txBody>
      </p:sp>
      <p:sp>
        <p:nvSpPr>
          <p:cNvPr id="13" name="Text 10"/>
          <p:cNvSpPr/>
          <p:nvPr/>
        </p:nvSpPr>
        <p:spPr>
          <a:xfrm>
            <a:off x="10303669" y="4179927"/>
            <a:ext cx="3554849" cy="935474"/>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본 연구는 완성이 아닌 시작입니다. 앙상블 기법, 적응형 임계값, 실시간 스트리밍 최적화 등 다양한 개선 방향이 열려 있습니다.</a:t>
            </a:r>
            <a:endParaRPr lang="en-US" sz="1500" dirty="0"/>
          </a:p>
        </p:txBody>
      </p:sp>
      <p:sp>
        <p:nvSpPr>
          <p:cNvPr id="14" name="Text 11"/>
          <p:cNvSpPr/>
          <p:nvPr/>
        </p:nvSpPr>
        <p:spPr>
          <a:xfrm>
            <a:off x="10303669" y="5290780"/>
            <a:ext cx="3554849" cy="935474"/>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무엇보다 중요한 것은 </a:t>
            </a:r>
            <a:r>
              <a:rPr lang="en-US" sz="1500" b="1" dirty="0">
                <a:solidFill>
                  <a:srgbClr val="E0E4E6"/>
                </a:solidFill>
                <a:latin typeface="Barlow" pitchFamily="34" charset="0"/>
                <a:ea typeface="Barlow" pitchFamily="34" charset="-122"/>
                <a:cs typeface="Barlow" pitchFamily="34" charset="-120"/>
              </a:rPr>
              <a:t>실제 운영 환경에 배포하여 지속적으로 학습하고 진화하는 시스템</a:t>
            </a:r>
            <a:r>
              <a:rPr lang="en-US" sz="1500" dirty="0">
                <a:solidFill>
                  <a:srgbClr val="E0E4E6"/>
                </a:solidFill>
                <a:latin typeface="Barlow" pitchFamily="34" charset="0"/>
                <a:ea typeface="Barlow" pitchFamily="34" charset="-122"/>
                <a:cs typeface="Barlow" pitchFamily="34" charset="-120"/>
              </a:rPr>
              <a:t>을 만드는 것입니다.</a:t>
            </a:r>
            <a:endParaRPr lang="en-US" sz="1500" dirty="0"/>
          </a:p>
        </p:txBody>
      </p:sp>
      <p:sp>
        <p:nvSpPr>
          <p:cNvPr id="15" name="Shape 12"/>
          <p:cNvSpPr/>
          <p:nvPr/>
        </p:nvSpPr>
        <p:spPr>
          <a:xfrm>
            <a:off x="6265902" y="6951726"/>
            <a:ext cx="7584996" cy="31909"/>
          </a:xfrm>
          <a:prstGeom prst="rect">
            <a:avLst/>
          </a:prstGeom>
          <a:solidFill>
            <a:srgbClr val="E0E4E6">
              <a:alpha val="50000"/>
            </a:srgbClr>
          </a:solidFill>
          <a:ln/>
        </p:spPr>
      </p:sp>
      <p:sp>
        <p:nvSpPr>
          <p:cNvPr id="16" name="Text 13"/>
          <p:cNvSpPr/>
          <p:nvPr/>
        </p:nvSpPr>
        <p:spPr>
          <a:xfrm>
            <a:off x="6265902" y="7202805"/>
            <a:ext cx="7584996" cy="311825"/>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감사합니다.</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1892856"/>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문제 정의</a:t>
            </a:r>
            <a:endParaRPr lang="en-US" sz="3850" dirty="0"/>
          </a:p>
        </p:txBody>
      </p:sp>
      <p:sp>
        <p:nvSpPr>
          <p:cNvPr id="3" name="Shape 1"/>
          <p:cNvSpPr/>
          <p:nvPr/>
        </p:nvSpPr>
        <p:spPr>
          <a:xfrm>
            <a:off x="881063" y="2945368"/>
            <a:ext cx="4142542" cy="3391376"/>
          </a:xfrm>
          <a:prstGeom prst="roundRect">
            <a:avLst>
              <a:gd name="adj" fmla="val 9744"/>
            </a:avLst>
          </a:prstGeom>
          <a:solidFill>
            <a:srgbClr val="0A081B"/>
          </a:solidFill>
          <a:ln w="22860">
            <a:solidFill>
              <a:srgbClr val="16FFBB"/>
            </a:solidFill>
            <a:prstDash val="solid"/>
          </a:ln>
        </p:spPr>
      </p:sp>
      <p:sp>
        <p:nvSpPr>
          <p:cNvPr id="4" name="Text 2"/>
          <p:cNvSpPr/>
          <p:nvPr/>
        </p:nvSpPr>
        <p:spPr>
          <a:xfrm>
            <a:off x="1124188" y="3188494"/>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비효율적 모니터링</a:t>
            </a:r>
            <a:endParaRPr lang="en-US" sz="1900" dirty="0"/>
          </a:p>
        </p:txBody>
      </p:sp>
      <p:sp>
        <p:nvSpPr>
          <p:cNvPr id="5" name="Text 3"/>
          <p:cNvSpPr/>
          <p:nvPr/>
        </p:nvSpPr>
        <p:spPr>
          <a:xfrm>
            <a:off x="1124188" y="3626644"/>
            <a:ext cx="3656290" cy="24669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수많은 AP 모듈에서 생성되는 방대한 로그를 개별적으로 확인하는 것은 사실상 불가능합니다. 기존 APM(Application Performance Monitoring) 도구만으로는 MSA 환경의 복잡한 의존성과 분산된 로그를 효과적으로 추적하고 분석하는 데 한계가 있습니다.</a:t>
            </a:r>
            <a:endParaRPr lang="en-US" sz="1700" dirty="0"/>
          </a:p>
        </p:txBody>
      </p:sp>
      <p:sp>
        <p:nvSpPr>
          <p:cNvPr id="6" name="Shape 4"/>
          <p:cNvSpPr/>
          <p:nvPr/>
        </p:nvSpPr>
        <p:spPr>
          <a:xfrm>
            <a:off x="5243870" y="2945368"/>
            <a:ext cx="4142542" cy="3391376"/>
          </a:xfrm>
          <a:prstGeom prst="roundRect">
            <a:avLst>
              <a:gd name="adj" fmla="val 9744"/>
            </a:avLst>
          </a:prstGeom>
          <a:solidFill>
            <a:srgbClr val="0A081B"/>
          </a:solidFill>
          <a:ln w="22860">
            <a:solidFill>
              <a:srgbClr val="29DDDA"/>
            </a:solidFill>
            <a:prstDash val="solid"/>
          </a:ln>
        </p:spPr>
      </p:sp>
      <p:sp>
        <p:nvSpPr>
          <p:cNvPr id="7" name="Text 5"/>
          <p:cNvSpPr/>
          <p:nvPr/>
        </p:nvSpPr>
        <p:spPr>
          <a:xfrm>
            <a:off x="5486995" y="3188494"/>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사후 대응의 한계</a:t>
            </a:r>
            <a:endParaRPr lang="en-US" sz="1900" dirty="0"/>
          </a:p>
        </p:txBody>
      </p:sp>
      <p:sp>
        <p:nvSpPr>
          <p:cNvPr id="8" name="Text 6"/>
          <p:cNvSpPr/>
          <p:nvPr/>
        </p:nvSpPr>
        <p:spPr>
          <a:xfrm>
            <a:off x="5486995" y="3626644"/>
            <a:ext cx="3656290" cy="21145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전통적인 모니터링 방식은 장애가 발생한 후에야 문제를 인지하는 사후 대응 방식입니다. 이는 장애 복구 시간을 지연시키고, 서비스 중단으로 인한 비즈니스 손실을 증가시킵니다. 장애의 조기 징후를 포착하지 못하는 것이 가장 큰 문제입니다.</a:t>
            </a:r>
            <a:endParaRPr lang="en-US" sz="1700" dirty="0"/>
          </a:p>
        </p:txBody>
      </p:sp>
      <p:sp>
        <p:nvSpPr>
          <p:cNvPr id="9" name="Shape 7"/>
          <p:cNvSpPr/>
          <p:nvPr/>
        </p:nvSpPr>
        <p:spPr>
          <a:xfrm>
            <a:off x="9606677" y="2945368"/>
            <a:ext cx="4142542" cy="3391376"/>
          </a:xfrm>
          <a:prstGeom prst="roundRect">
            <a:avLst>
              <a:gd name="adj" fmla="val 9744"/>
            </a:avLst>
          </a:prstGeom>
          <a:solidFill>
            <a:srgbClr val="0A081B"/>
          </a:solidFill>
          <a:ln w="22860">
            <a:solidFill>
              <a:srgbClr val="37A7E7"/>
            </a:solidFill>
            <a:prstDash val="solid"/>
          </a:ln>
        </p:spPr>
      </p:sp>
      <p:sp>
        <p:nvSpPr>
          <p:cNvPr id="10" name="Text 8"/>
          <p:cNvSpPr/>
          <p:nvPr/>
        </p:nvSpPr>
        <p:spPr>
          <a:xfrm>
            <a:off x="9849803" y="3188494"/>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실시간 보안 제약</a:t>
            </a:r>
            <a:endParaRPr lang="en-US" sz="1900" dirty="0"/>
          </a:p>
        </p:txBody>
      </p:sp>
      <p:sp>
        <p:nvSpPr>
          <p:cNvPr id="11" name="Text 9"/>
          <p:cNvSpPr/>
          <p:nvPr/>
        </p:nvSpPr>
        <p:spPr>
          <a:xfrm>
            <a:off x="9849803" y="3626644"/>
            <a:ext cx="3656290" cy="21145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많은 기업들이 보안상의 이유로 폐쇄망 환경을 운영하고 있어, Datadog이나 Splunk 같은 외부 SaaS 기반 모니터링 솔루션을 사용할 수 없습니다. 자체적인 조기 경보 시스템이 부재한 상황에서 실시간 이상 탐지는 더욱 어려운 과제입니다.</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3678"/>
          </a:xfrm>
          <a:prstGeom prst="rect">
            <a:avLst/>
          </a:prstGeom>
        </p:spPr>
      </p:pic>
      <p:sp>
        <p:nvSpPr>
          <p:cNvPr id="3" name="Text 0"/>
          <p:cNvSpPr/>
          <p:nvPr/>
        </p:nvSpPr>
        <p:spPr>
          <a:xfrm>
            <a:off x="881063" y="3932634"/>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연구 목표</a:t>
            </a:r>
            <a:endParaRPr lang="en-US" sz="3850" dirty="0"/>
          </a:p>
        </p:txBody>
      </p:sp>
      <p:sp>
        <p:nvSpPr>
          <p:cNvPr id="4" name="Text 1"/>
          <p:cNvSpPr/>
          <p:nvPr/>
        </p:nvSpPr>
        <p:spPr>
          <a:xfrm>
            <a:off x="881063" y="4875014"/>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01</a:t>
            </a:r>
            <a:endParaRPr lang="en-US" sz="1700" dirty="0"/>
          </a:p>
        </p:txBody>
      </p:sp>
      <p:sp>
        <p:nvSpPr>
          <p:cNvPr id="5" name="Shape 2"/>
          <p:cNvSpPr/>
          <p:nvPr/>
        </p:nvSpPr>
        <p:spPr>
          <a:xfrm>
            <a:off x="881063" y="5218867"/>
            <a:ext cx="4142542" cy="30480"/>
          </a:xfrm>
          <a:prstGeom prst="rect">
            <a:avLst/>
          </a:prstGeom>
          <a:solidFill>
            <a:srgbClr val="16FFBB"/>
          </a:solidFill>
          <a:ln/>
        </p:spPr>
      </p:sp>
      <p:sp>
        <p:nvSpPr>
          <p:cNvPr id="6" name="Text 3"/>
          <p:cNvSpPr/>
          <p:nvPr/>
        </p:nvSpPr>
        <p:spPr>
          <a:xfrm>
            <a:off x="881063" y="5389959"/>
            <a:ext cx="3092768"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딥러닝 기반 자동화 시스템 구축</a:t>
            </a:r>
            <a:endParaRPr lang="en-US" sz="1900" dirty="0"/>
          </a:p>
        </p:txBody>
      </p:sp>
      <p:sp>
        <p:nvSpPr>
          <p:cNvPr id="7" name="Text 4"/>
          <p:cNvSpPr/>
          <p:nvPr/>
        </p:nvSpPr>
        <p:spPr>
          <a:xfrm>
            <a:off x="881063" y="5828109"/>
            <a:ext cx="4142542"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Spring Boot 애플리케이션 로그를 실시간으로 분석하여 이상 패턴을 자동으로 탐지하는 딥러닝 모델을 개발합니다.</a:t>
            </a:r>
            <a:endParaRPr lang="en-US" sz="1700" dirty="0"/>
          </a:p>
        </p:txBody>
      </p:sp>
      <p:sp>
        <p:nvSpPr>
          <p:cNvPr id="8" name="Text 5"/>
          <p:cNvSpPr/>
          <p:nvPr/>
        </p:nvSpPr>
        <p:spPr>
          <a:xfrm>
            <a:off x="5243870" y="4875014"/>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02</a:t>
            </a:r>
            <a:endParaRPr lang="en-US" sz="1700" dirty="0"/>
          </a:p>
        </p:txBody>
      </p:sp>
      <p:sp>
        <p:nvSpPr>
          <p:cNvPr id="9" name="Shape 6"/>
          <p:cNvSpPr/>
          <p:nvPr/>
        </p:nvSpPr>
        <p:spPr>
          <a:xfrm>
            <a:off x="5243870" y="5218867"/>
            <a:ext cx="4142542" cy="30480"/>
          </a:xfrm>
          <a:prstGeom prst="rect">
            <a:avLst/>
          </a:prstGeom>
          <a:solidFill>
            <a:srgbClr val="29DDDA"/>
          </a:solidFill>
          <a:ln/>
        </p:spPr>
      </p:sp>
      <p:sp>
        <p:nvSpPr>
          <p:cNvPr id="10" name="Text 7"/>
          <p:cNvSpPr/>
          <p:nvPr/>
        </p:nvSpPr>
        <p:spPr>
          <a:xfrm>
            <a:off x="5243870" y="5389959"/>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조기 경고 메커니즘 구현</a:t>
            </a:r>
            <a:endParaRPr lang="en-US" sz="1900" dirty="0"/>
          </a:p>
        </p:txBody>
      </p:sp>
      <p:sp>
        <p:nvSpPr>
          <p:cNvPr id="11" name="Text 8"/>
          <p:cNvSpPr/>
          <p:nvPr/>
        </p:nvSpPr>
        <p:spPr>
          <a:xfrm>
            <a:off x="5243870" y="5828109"/>
            <a:ext cx="4142542"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장애 발생 전 징후를 사전에 감지하고, 운영팀에 즉각적인 알림을 전달하는 경보 시스템을 구축합니다.</a:t>
            </a:r>
            <a:endParaRPr lang="en-US" sz="1700" dirty="0"/>
          </a:p>
        </p:txBody>
      </p:sp>
      <p:sp>
        <p:nvSpPr>
          <p:cNvPr id="12" name="Text 9"/>
          <p:cNvSpPr/>
          <p:nvPr/>
        </p:nvSpPr>
        <p:spPr>
          <a:xfrm>
            <a:off x="9606677" y="4875014"/>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03</a:t>
            </a:r>
            <a:endParaRPr lang="en-US" sz="1700" dirty="0"/>
          </a:p>
        </p:txBody>
      </p:sp>
      <p:sp>
        <p:nvSpPr>
          <p:cNvPr id="13" name="Shape 10"/>
          <p:cNvSpPr/>
          <p:nvPr/>
        </p:nvSpPr>
        <p:spPr>
          <a:xfrm>
            <a:off x="9606677" y="5218867"/>
            <a:ext cx="4142542" cy="30480"/>
          </a:xfrm>
          <a:prstGeom prst="rect">
            <a:avLst/>
          </a:prstGeom>
          <a:solidFill>
            <a:srgbClr val="37A7E7"/>
          </a:solidFill>
          <a:ln/>
        </p:spPr>
      </p:sp>
      <p:sp>
        <p:nvSpPr>
          <p:cNvPr id="14" name="Text 11"/>
          <p:cNvSpPr/>
          <p:nvPr/>
        </p:nvSpPr>
        <p:spPr>
          <a:xfrm>
            <a:off x="9606677" y="5389959"/>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운영 효율성 극대화</a:t>
            </a:r>
            <a:endParaRPr lang="en-US" sz="1900" dirty="0"/>
          </a:p>
        </p:txBody>
      </p:sp>
      <p:sp>
        <p:nvSpPr>
          <p:cNvPr id="15" name="Text 12"/>
          <p:cNvSpPr/>
          <p:nvPr/>
        </p:nvSpPr>
        <p:spPr>
          <a:xfrm>
            <a:off x="9606677" y="5828109"/>
            <a:ext cx="4142542"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수동 감시 업무를 최소화하고 운영 리소스를 절감하며, 장애 대응 시간을 획기적으로 단축합니다.</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12006" y="1351240"/>
            <a:ext cx="4511397" cy="563880"/>
          </a:xfrm>
          <a:prstGeom prst="rect">
            <a:avLst/>
          </a:prstGeom>
          <a:noFill/>
          <a:ln/>
        </p:spPr>
        <p:txBody>
          <a:bodyPr wrap="none" lIns="0" tIns="0" rIns="0" bIns="0" rtlCol="0" anchor="t"/>
          <a:lstStyle/>
          <a:p>
            <a:pPr marL="0" indent="0" algn="l">
              <a:lnSpc>
                <a:spcPts val="4400"/>
              </a:lnSpc>
              <a:buNone/>
            </a:pPr>
            <a:r>
              <a:rPr lang="en-US" sz="3550" b="1" dirty="0">
                <a:solidFill>
                  <a:srgbClr val="F0FCFF"/>
                </a:solidFill>
                <a:latin typeface="Spline Sans Bold" pitchFamily="34" charset="0"/>
                <a:ea typeface="Spline Sans Bold" pitchFamily="34" charset="-122"/>
                <a:cs typeface="Spline Sans Bold" pitchFamily="34" charset="-120"/>
              </a:rPr>
              <a:t>데이터셋 개요</a:t>
            </a:r>
            <a:endParaRPr lang="en-US" sz="3550" dirty="0"/>
          </a:p>
        </p:txBody>
      </p:sp>
      <p:sp>
        <p:nvSpPr>
          <p:cNvPr id="3" name="Text 1"/>
          <p:cNvSpPr/>
          <p:nvPr/>
        </p:nvSpPr>
        <p:spPr>
          <a:xfrm>
            <a:off x="812006" y="2422565"/>
            <a:ext cx="3171825" cy="338376"/>
          </a:xfrm>
          <a:prstGeom prst="rect">
            <a:avLst/>
          </a:prstGeom>
          <a:noFill/>
          <a:ln/>
        </p:spPr>
        <p:txBody>
          <a:bodyPr wrap="none" lIns="0" tIns="0" rIns="0" bIns="0" rtlCol="0" anchor="t"/>
          <a:lstStyle/>
          <a:p>
            <a:pPr marL="0" indent="0" algn="l">
              <a:lnSpc>
                <a:spcPts val="2650"/>
              </a:lnSpc>
              <a:buNone/>
            </a:pPr>
            <a:r>
              <a:rPr lang="en-US" sz="2100" b="1" dirty="0">
                <a:solidFill>
                  <a:srgbClr val="F0FCFF"/>
                </a:solidFill>
                <a:latin typeface="Spline Sans Bold" pitchFamily="34" charset="0"/>
                <a:ea typeface="Spline Sans Bold" pitchFamily="34" charset="-122"/>
                <a:cs typeface="Spline Sans Bold" pitchFamily="34" charset="-120"/>
              </a:rPr>
              <a:t>대규모 실제 운영 로그 데이터</a:t>
            </a:r>
            <a:endParaRPr lang="en-US" sz="2100" dirty="0"/>
          </a:p>
        </p:txBody>
      </p:sp>
      <p:sp>
        <p:nvSpPr>
          <p:cNvPr id="4" name="Text 2"/>
          <p:cNvSpPr/>
          <p:nvPr/>
        </p:nvSpPr>
        <p:spPr>
          <a:xfrm>
            <a:off x="812006" y="2963942"/>
            <a:ext cx="6255544" cy="324802"/>
          </a:xfrm>
          <a:prstGeom prst="rect">
            <a:avLst/>
          </a:prstGeom>
          <a:noFill/>
          <a:ln/>
        </p:spPr>
        <p:txBody>
          <a:bodyPr wrap="none" lIns="0" tIns="0" rIns="0" bIns="0" rtlCol="0" anchor="t"/>
          <a:lstStyle/>
          <a:p>
            <a:pPr marL="0" indent="0" algn="l">
              <a:lnSpc>
                <a:spcPts val="2550"/>
              </a:lnSpc>
              <a:buNone/>
            </a:pPr>
            <a:r>
              <a:rPr lang="en-US" sz="1550" b="1" dirty="0">
                <a:solidFill>
                  <a:srgbClr val="E0E4E6"/>
                </a:solidFill>
                <a:latin typeface="Barlow" pitchFamily="34" charset="0"/>
                <a:ea typeface="Barlow" pitchFamily="34" charset="-122"/>
                <a:cs typeface="Barlow" pitchFamily="34" charset="-120"/>
              </a:rPr>
              <a:t>대상 시스템:</a:t>
            </a:r>
            <a:r>
              <a:rPr lang="en-US" sz="1550" dirty="0">
                <a:solidFill>
                  <a:srgbClr val="E0E4E6"/>
                </a:solidFill>
                <a:latin typeface="Barlow" pitchFamily="34" charset="0"/>
                <a:ea typeface="Barlow" pitchFamily="34" charset="-122"/>
                <a:cs typeface="Barlow" pitchFamily="34" charset="-120"/>
              </a:rPr>
              <a:t> Spring Boot 기반 마이크로서비스 애플리케이션</a:t>
            </a:r>
            <a:endParaRPr lang="en-US" sz="1550" dirty="0"/>
          </a:p>
        </p:txBody>
      </p:sp>
      <p:sp>
        <p:nvSpPr>
          <p:cNvPr id="5" name="Text 3"/>
          <p:cNvSpPr/>
          <p:nvPr/>
        </p:nvSpPr>
        <p:spPr>
          <a:xfrm>
            <a:off x="812006" y="3471386"/>
            <a:ext cx="6255544" cy="649605"/>
          </a:xfrm>
          <a:prstGeom prst="rect">
            <a:avLst/>
          </a:prstGeom>
          <a:noFill/>
          <a:ln/>
        </p:spPr>
        <p:txBody>
          <a:bodyPr wrap="square" lIns="0" tIns="0" rIns="0" bIns="0" rtlCol="0" anchor="t"/>
          <a:lstStyle/>
          <a:p>
            <a:pPr marL="0" indent="0" algn="l">
              <a:lnSpc>
                <a:spcPts val="2550"/>
              </a:lnSpc>
              <a:buNone/>
            </a:pPr>
            <a:r>
              <a:rPr lang="en-US" sz="1550" b="1" dirty="0">
                <a:solidFill>
                  <a:srgbClr val="E0E4E6"/>
                </a:solidFill>
                <a:latin typeface="Barlow" pitchFamily="34" charset="0"/>
                <a:ea typeface="Barlow" pitchFamily="34" charset="-122"/>
                <a:cs typeface="Barlow" pitchFamily="34" charset="-120"/>
              </a:rPr>
              <a:t>데이터 규모:</a:t>
            </a:r>
            <a:r>
              <a:rPr lang="en-US" sz="1550" dirty="0">
                <a:solidFill>
                  <a:srgbClr val="E0E4E6"/>
                </a:solidFill>
                <a:latin typeface="Barlow" pitchFamily="34" charset="0"/>
                <a:ea typeface="Barlow" pitchFamily="34" charset="-122"/>
                <a:cs typeface="Barlow" pitchFamily="34" charset="-120"/>
              </a:rPr>
              <a:t> 총 100개 이상의 로그 파일, 약 1,000만 라인 이상의 대용량 비정형 텍스트 데이터</a:t>
            </a:r>
            <a:endParaRPr lang="en-US" sz="1550" dirty="0"/>
          </a:p>
        </p:txBody>
      </p:sp>
      <p:sp>
        <p:nvSpPr>
          <p:cNvPr id="6" name="Text 4"/>
          <p:cNvSpPr/>
          <p:nvPr/>
        </p:nvSpPr>
        <p:spPr>
          <a:xfrm>
            <a:off x="812006" y="4303633"/>
            <a:ext cx="6255544" cy="974408"/>
          </a:xfrm>
          <a:prstGeom prst="rect">
            <a:avLst/>
          </a:prstGeom>
          <a:noFill/>
          <a:ln/>
        </p:spPr>
        <p:txBody>
          <a:bodyPr wrap="square" lIns="0" tIns="0" rIns="0" bIns="0" rtlCol="0" anchor="t"/>
          <a:lstStyle/>
          <a:p>
            <a:pPr marL="0" indent="0" algn="l">
              <a:lnSpc>
                <a:spcPts val="2550"/>
              </a:lnSpc>
              <a:buNone/>
            </a:pPr>
            <a:r>
              <a:rPr lang="en-US" sz="1550" b="1" dirty="0">
                <a:solidFill>
                  <a:srgbClr val="E0E4E6"/>
                </a:solidFill>
                <a:latin typeface="Barlow" pitchFamily="34" charset="0"/>
                <a:ea typeface="Barlow" pitchFamily="34" charset="-122"/>
                <a:cs typeface="Barlow" pitchFamily="34" charset="-120"/>
              </a:rPr>
              <a:t>데이터 특성:</a:t>
            </a:r>
            <a:r>
              <a:rPr lang="en-US" sz="1550" dirty="0">
                <a:solidFill>
                  <a:srgbClr val="E0E4E6"/>
                </a:solidFill>
                <a:latin typeface="Barlow" pitchFamily="34" charset="0"/>
                <a:ea typeface="Barlow" pitchFamily="34" charset="-122"/>
                <a:cs typeface="Barlow" pitchFamily="34" charset="-120"/>
              </a:rPr>
              <a:t> 타임스탬프, 로그 레벨(TRACE, DEBUG, INFO, WARN, ERROR), 프로세스 ID, 스레드 정보, 클래스명, 메시지 등이 혼재된 비구조화 데이터</a:t>
            </a:r>
            <a:endParaRPr lang="en-US" sz="1550" dirty="0"/>
          </a:p>
        </p:txBody>
      </p:sp>
      <p:sp>
        <p:nvSpPr>
          <p:cNvPr id="7" name="Text 5"/>
          <p:cNvSpPr/>
          <p:nvPr/>
        </p:nvSpPr>
        <p:spPr>
          <a:xfrm>
            <a:off x="812006" y="5460683"/>
            <a:ext cx="6255544" cy="649605"/>
          </a:xfrm>
          <a:prstGeom prst="rect">
            <a:avLst/>
          </a:prstGeom>
          <a:noFill/>
          <a:ln/>
        </p:spPr>
        <p:txBody>
          <a:bodyPr wrap="square" lIns="0" tIns="0" rIns="0" bIns="0" rtlCol="0" anchor="t"/>
          <a:lstStyle/>
          <a:p>
            <a:pPr marL="0" indent="0" algn="l">
              <a:lnSpc>
                <a:spcPts val="2550"/>
              </a:lnSpc>
              <a:buNone/>
            </a:pPr>
            <a:r>
              <a:rPr lang="en-US" sz="1550" b="1" dirty="0">
                <a:solidFill>
                  <a:srgbClr val="E0E4E6"/>
                </a:solidFill>
                <a:latin typeface="Barlow" pitchFamily="34" charset="0"/>
                <a:ea typeface="Barlow" pitchFamily="34" charset="-122"/>
                <a:cs typeface="Barlow" pitchFamily="34" charset="-120"/>
              </a:rPr>
              <a:t>주요 과제:</a:t>
            </a:r>
            <a:r>
              <a:rPr lang="en-US" sz="1550" dirty="0">
                <a:solidFill>
                  <a:srgbClr val="E0E4E6"/>
                </a:solidFill>
                <a:latin typeface="Barlow" pitchFamily="34" charset="0"/>
                <a:ea typeface="Barlow" pitchFamily="34" charset="-122"/>
                <a:cs typeface="Barlow" pitchFamily="34" charset="-120"/>
              </a:rPr>
              <a:t> 정상 로그와 에러 로그의 불균형, 동적 변수로 인한 패턴 다양성, 시간적 의존성을 가진 시퀀스 데이터 처리</a:t>
            </a:r>
            <a:endParaRPr lang="en-US" sz="1550" dirty="0"/>
          </a:p>
        </p:txBody>
      </p:sp>
      <p:sp>
        <p:nvSpPr>
          <p:cNvPr id="8" name="Shape 6"/>
          <p:cNvSpPr/>
          <p:nvPr/>
        </p:nvSpPr>
        <p:spPr>
          <a:xfrm>
            <a:off x="7570470" y="2447925"/>
            <a:ext cx="6255544" cy="4201954"/>
          </a:xfrm>
          <a:prstGeom prst="roundRect">
            <a:avLst>
              <a:gd name="adj" fmla="val 7247"/>
            </a:avLst>
          </a:prstGeom>
          <a:solidFill>
            <a:srgbClr val="171528"/>
          </a:solidFill>
          <a:ln/>
        </p:spPr>
      </p:sp>
      <p:sp>
        <p:nvSpPr>
          <p:cNvPr id="9" name="Shape 7"/>
          <p:cNvSpPr/>
          <p:nvPr/>
        </p:nvSpPr>
        <p:spPr>
          <a:xfrm>
            <a:off x="7560350" y="2447925"/>
            <a:ext cx="6275784" cy="4201954"/>
          </a:xfrm>
          <a:prstGeom prst="roundRect">
            <a:avLst>
              <a:gd name="adj" fmla="val 725"/>
            </a:avLst>
          </a:prstGeom>
          <a:solidFill>
            <a:srgbClr val="171528"/>
          </a:solidFill>
          <a:ln/>
        </p:spPr>
      </p:sp>
      <p:sp>
        <p:nvSpPr>
          <p:cNvPr id="10" name="Text 8"/>
          <p:cNvSpPr/>
          <p:nvPr/>
        </p:nvSpPr>
        <p:spPr>
          <a:xfrm>
            <a:off x="7763351" y="2600087"/>
            <a:ext cx="5869781" cy="3897630"/>
          </a:xfrm>
          <a:prstGeom prst="rect">
            <a:avLst/>
          </a:prstGeom>
          <a:noFill/>
          <a:ln/>
        </p:spPr>
        <p:txBody>
          <a:bodyPr wrap="square" lIns="0" tIns="0" rIns="0" bIns="0" rtlCol="0" anchor="t"/>
          <a:lstStyle/>
          <a:p>
            <a:pPr marL="0" indent="0" algn="l">
              <a:lnSpc>
                <a:spcPts val="2550"/>
              </a:lnSpc>
              <a:buNone/>
            </a:pPr>
            <a:r>
              <a:rPr lang="en-US" sz="1550" dirty="0">
                <a:solidFill>
                  <a:srgbClr val="E0E4E6"/>
                </a:solidFill>
                <a:highlight>
                  <a:srgbClr val="171528"/>
                </a:highlight>
                <a:latin typeface="Consolas" pitchFamily="34" charset="0"/>
                <a:ea typeface="Consolas" pitchFamily="34" charset="-122"/>
                <a:cs typeface="Consolas" pitchFamily="34" charset="-120"/>
              </a:rPr>
              <a:t>2023-11-15 10:23:45.123 TRACE 12345 --- [nio-8080-exec-1] </a:t>
            </a:r>
            <a:endParaRPr lang="en-US" sz="1550" dirty="0"/>
          </a:p>
          <a:p>
            <a:pPr marL="0" indent="0" algn="l">
              <a:lnSpc>
                <a:spcPts val="2550"/>
              </a:lnSpc>
              <a:buNone/>
            </a:pPr>
            <a:r>
              <a:rPr lang="en-US" sz="1550" dirty="0">
                <a:solidFill>
                  <a:srgbClr val="E0E4E6"/>
                </a:solidFill>
                <a:highlight>
                  <a:srgbClr val="171528"/>
                </a:highlight>
                <a:latin typeface="Consolas" pitchFamily="34" charset="0"/>
                <a:ea typeface="Consolas" pitchFamily="34" charset="-122"/>
                <a:cs typeface="Consolas" pitchFamily="34" charset="-120"/>
              </a:rPr>
              <a:t>c.e.service.UserService : User 67890 login attempt</a:t>
            </a:r>
            <a:endParaRPr lang="en-US" sz="1550" dirty="0"/>
          </a:p>
          <a:p>
            <a:pPr marL="0" indent="0" algn="l">
              <a:lnSpc>
                <a:spcPts val="2550"/>
              </a:lnSpc>
              <a:buNone/>
            </a:pPr>
            <a:endParaRPr lang="en-US" sz="1550" dirty="0"/>
          </a:p>
          <a:p>
            <a:pPr marL="0" indent="0" algn="l">
              <a:lnSpc>
                <a:spcPts val="2550"/>
              </a:lnSpc>
              <a:buNone/>
            </a:pPr>
            <a:r>
              <a:rPr lang="en-US" sz="1550" dirty="0">
                <a:solidFill>
                  <a:srgbClr val="E0E4E6"/>
                </a:solidFill>
                <a:highlight>
                  <a:srgbClr val="171528"/>
                </a:highlight>
                <a:latin typeface="Consolas" pitchFamily="34" charset="0"/>
                <a:ea typeface="Consolas" pitchFamily="34" charset="-122"/>
                <a:cs typeface="Consolas" pitchFamily="34" charset="-120"/>
              </a:rPr>
              <a:t>2023-11-15 10:23:45.456 DEBUG 12345 --- [nio-8080-exec-1] </a:t>
            </a:r>
            <a:endParaRPr lang="en-US" sz="1550" dirty="0"/>
          </a:p>
          <a:p>
            <a:pPr marL="0" indent="0" algn="l">
              <a:lnSpc>
                <a:spcPts val="2550"/>
              </a:lnSpc>
              <a:buNone/>
            </a:pPr>
            <a:r>
              <a:rPr lang="en-US" sz="1550" dirty="0">
                <a:solidFill>
                  <a:srgbClr val="E0E4E6"/>
                </a:solidFill>
                <a:highlight>
                  <a:srgbClr val="171528"/>
                </a:highlight>
                <a:latin typeface="Consolas" pitchFamily="34" charset="0"/>
                <a:ea typeface="Consolas" pitchFamily="34" charset="-122"/>
                <a:cs typeface="Consolas" pitchFamily="34" charset="-120"/>
              </a:rPr>
              <a:t>c.e.repository.UserRepository : Query execution time: 23ms</a:t>
            </a:r>
            <a:endParaRPr lang="en-US" sz="1550" dirty="0"/>
          </a:p>
          <a:p>
            <a:pPr marL="0" indent="0" algn="l">
              <a:lnSpc>
                <a:spcPts val="2550"/>
              </a:lnSpc>
              <a:buNone/>
            </a:pPr>
            <a:endParaRPr lang="en-US" sz="1550" dirty="0"/>
          </a:p>
          <a:p>
            <a:pPr marL="0" indent="0" algn="l">
              <a:lnSpc>
                <a:spcPts val="2550"/>
              </a:lnSpc>
              <a:buNone/>
            </a:pPr>
            <a:r>
              <a:rPr lang="en-US" sz="1550" dirty="0">
                <a:solidFill>
                  <a:srgbClr val="E0E4E6"/>
                </a:solidFill>
                <a:highlight>
                  <a:srgbClr val="171528"/>
                </a:highlight>
                <a:latin typeface="Consolas" pitchFamily="34" charset="0"/>
                <a:ea typeface="Consolas" pitchFamily="34" charset="-122"/>
                <a:cs typeface="Consolas" pitchFamily="34" charset="-120"/>
              </a:rPr>
              <a:t>2023-11-15 10:23:46.789 INFO 12345 --- [nio-8080-exec-2] </a:t>
            </a:r>
            <a:endParaRPr lang="en-US" sz="1550" dirty="0"/>
          </a:p>
          <a:p>
            <a:pPr marL="0" indent="0" algn="l">
              <a:lnSpc>
                <a:spcPts val="2550"/>
              </a:lnSpc>
              <a:buNone/>
            </a:pPr>
            <a:r>
              <a:rPr lang="en-US" sz="1550" dirty="0">
                <a:solidFill>
                  <a:srgbClr val="E0E4E6"/>
                </a:solidFill>
                <a:highlight>
                  <a:srgbClr val="171528"/>
                </a:highlight>
                <a:latin typeface="Consolas" pitchFamily="34" charset="0"/>
                <a:ea typeface="Consolas" pitchFamily="34" charset="-122"/>
                <a:cs typeface="Consolas" pitchFamily="34" charset="-120"/>
              </a:rPr>
              <a:t>c.e.controller.ApiController : Processing request /api/users</a:t>
            </a:r>
            <a:endParaRPr lang="en-US" sz="1550" dirty="0"/>
          </a:p>
          <a:p>
            <a:pPr marL="0" indent="0" algn="l">
              <a:lnSpc>
                <a:spcPts val="2550"/>
              </a:lnSpc>
              <a:buNone/>
            </a:pPr>
            <a:endParaRPr lang="en-US" sz="1550" dirty="0"/>
          </a:p>
          <a:p>
            <a:pPr marL="0" indent="0" algn="l">
              <a:lnSpc>
                <a:spcPts val="2550"/>
              </a:lnSpc>
              <a:buNone/>
            </a:pPr>
            <a:r>
              <a:rPr lang="en-US" sz="1550" dirty="0">
                <a:solidFill>
                  <a:srgbClr val="E0E4E6"/>
                </a:solidFill>
                <a:highlight>
                  <a:srgbClr val="171528"/>
                </a:highlight>
                <a:latin typeface="Consolas" pitchFamily="34" charset="0"/>
                <a:ea typeface="Consolas" pitchFamily="34" charset="-122"/>
                <a:cs typeface="Consolas" pitchFamily="34" charset="-120"/>
              </a:rPr>
              <a:t>2023-11-15 10:23:47.012 ERROR 12345 --- [nio-8080-exec-3] </a:t>
            </a:r>
            <a:endParaRPr lang="en-US" sz="1550" dirty="0"/>
          </a:p>
          <a:p>
            <a:pPr marL="0" indent="0" algn="l">
              <a:lnSpc>
                <a:spcPts val="2550"/>
              </a:lnSpc>
              <a:buNone/>
            </a:pPr>
            <a:r>
              <a:rPr lang="en-US" sz="1550" dirty="0">
                <a:solidFill>
                  <a:srgbClr val="E0E4E6"/>
                </a:solidFill>
                <a:highlight>
                  <a:srgbClr val="171528"/>
                </a:highlight>
                <a:latin typeface="Consolas" pitchFamily="34" charset="0"/>
                <a:ea typeface="Consolas" pitchFamily="34" charset="-122"/>
                <a:cs typeface="Consolas" pitchFamily="34" charset="-120"/>
              </a:rPr>
              <a:t>c.e.service.PaymentService : Connection timeout to 192.168.1.100</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7226" y="587931"/>
            <a:ext cx="3707130" cy="463391"/>
          </a:xfrm>
          <a:prstGeom prst="rect">
            <a:avLst/>
          </a:prstGeom>
          <a:noFill/>
          <a:ln/>
        </p:spPr>
        <p:txBody>
          <a:bodyPr wrap="none" lIns="0" tIns="0" rIns="0" bIns="0" rtlCol="0" anchor="t"/>
          <a:lstStyle/>
          <a:p>
            <a:pPr marL="0" indent="0" algn="l">
              <a:lnSpc>
                <a:spcPts val="3600"/>
              </a:lnSpc>
              <a:buNone/>
            </a:pPr>
            <a:r>
              <a:rPr lang="en-US" sz="2900" b="1" dirty="0">
                <a:solidFill>
                  <a:srgbClr val="F0FCFF"/>
                </a:solidFill>
                <a:latin typeface="Spline Sans Bold" pitchFamily="34" charset="0"/>
                <a:ea typeface="Spline Sans Bold" pitchFamily="34" charset="-122"/>
                <a:cs typeface="Spline Sans Bold" pitchFamily="34" charset="-120"/>
              </a:rPr>
              <a:t>Step 1. 로그 파싱</a:t>
            </a:r>
            <a:endParaRPr lang="en-US" sz="2900" dirty="0"/>
          </a:p>
        </p:txBody>
      </p:sp>
      <p:sp>
        <p:nvSpPr>
          <p:cNvPr id="3" name="Text 1"/>
          <p:cNvSpPr/>
          <p:nvPr/>
        </p:nvSpPr>
        <p:spPr>
          <a:xfrm>
            <a:off x="667226" y="1117997"/>
            <a:ext cx="2568893" cy="278011"/>
          </a:xfrm>
          <a:prstGeom prst="rect">
            <a:avLst/>
          </a:prstGeom>
          <a:noFill/>
          <a:ln/>
        </p:spPr>
        <p:txBody>
          <a:bodyPr wrap="none" lIns="0" tIns="0" rIns="0" bIns="0" rtlCol="0" anchor="t"/>
          <a:lstStyle/>
          <a:p>
            <a:pPr marL="0" indent="0" algn="l">
              <a:lnSpc>
                <a:spcPts val="2150"/>
              </a:lnSpc>
              <a:buNone/>
            </a:pPr>
            <a:r>
              <a:rPr lang="en-US" sz="1750" b="1" dirty="0">
                <a:solidFill>
                  <a:srgbClr val="F0FCFF"/>
                </a:solidFill>
                <a:latin typeface="Spline Sans Bold" pitchFamily="34" charset="0"/>
                <a:ea typeface="Spline Sans Bold" pitchFamily="34" charset="-122"/>
                <a:cs typeface="Spline Sans Bold" pitchFamily="34" charset="-120"/>
              </a:rPr>
              <a:t>정규식을 활용한 구조화 작업</a:t>
            </a:r>
            <a:endParaRPr lang="en-US" sz="1750" dirty="0"/>
          </a:p>
        </p:txBody>
      </p:sp>
      <p:sp>
        <p:nvSpPr>
          <p:cNvPr id="4" name="Text 2"/>
          <p:cNvSpPr/>
          <p:nvPr/>
        </p:nvSpPr>
        <p:spPr>
          <a:xfrm>
            <a:off x="667226" y="1646158"/>
            <a:ext cx="13295948" cy="533638"/>
          </a:xfrm>
          <a:prstGeom prst="rect">
            <a:avLst/>
          </a:prstGeom>
          <a:noFill/>
          <a:ln/>
        </p:spPr>
        <p:txBody>
          <a:bodyPr wrap="squar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Spring Boot 로그의 표준 포맷을 분석하여 정규식(Regular Expression) 패턴을 설계하고, 각 로그 라인에서 핵심 정보를 추출합니다. 이 과정을 통해 비정형 텍스트가 구조화된 데이터프레임으로 변환됩니다.</a:t>
            </a:r>
            <a:endParaRPr lang="en-US" sz="1300" dirty="0"/>
          </a:p>
        </p:txBody>
      </p:sp>
      <p:sp>
        <p:nvSpPr>
          <p:cNvPr id="5" name="Text 3"/>
          <p:cNvSpPr/>
          <p:nvPr/>
        </p:nvSpPr>
        <p:spPr>
          <a:xfrm>
            <a:off x="667226" y="2534245"/>
            <a:ext cx="1853565" cy="231696"/>
          </a:xfrm>
          <a:prstGeom prst="rect">
            <a:avLst/>
          </a:prstGeom>
          <a:noFill/>
          <a:ln/>
        </p:spPr>
        <p:txBody>
          <a:bodyPr wrap="none" lIns="0" tIns="0" rIns="0" bIns="0" rtlCol="0" anchor="t"/>
          <a:lstStyle/>
          <a:p>
            <a:pPr marL="0" indent="0" algn="l">
              <a:lnSpc>
                <a:spcPts val="1800"/>
              </a:lnSpc>
              <a:buNone/>
            </a:pPr>
            <a:r>
              <a:rPr lang="en-US" sz="1450" b="1" dirty="0">
                <a:solidFill>
                  <a:srgbClr val="F0FCFF"/>
                </a:solidFill>
                <a:latin typeface="Spline Sans Bold" pitchFamily="34" charset="0"/>
                <a:ea typeface="Spline Sans Bold" pitchFamily="34" charset="-122"/>
                <a:cs typeface="Spline Sans Bold" pitchFamily="34" charset="-120"/>
              </a:rPr>
              <a:t>추출 항목</a:t>
            </a:r>
            <a:endParaRPr lang="en-US" sz="1450" dirty="0"/>
          </a:p>
        </p:txBody>
      </p:sp>
      <p:sp>
        <p:nvSpPr>
          <p:cNvPr id="6" name="Text 4"/>
          <p:cNvSpPr/>
          <p:nvPr/>
        </p:nvSpPr>
        <p:spPr>
          <a:xfrm>
            <a:off x="667226" y="2932748"/>
            <a:ext cx="6444496" cy="266819"/>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E0E4E6"/>
                </a:solidFill>
                <a:latin typeface="Barlow" pitchFamily="34" charset="0"/>
                <a:ea typeface="Barlow" pitchFamily="34" charset="-122"/>
                <a:cs typeface="Barlow" pitchFamily="34" charset="-120"/>
              </a:rPr>
              <a:t>Timestamp:</a:t>
            </a:r>
            <a:r>
              <a:rPr lang="en-US" sz="1300" dirty="0">
                <a:solidFill>
                  <a:srgbClr val="E0E4E6"/>
                </a:solidFill>
                <a:latin typeface="Barlow" pitchFamily="34" charset="0"/>
                <a:ea typeface="Barlow" pitchFamily="34" charset="-122"/>
                <a:cs typeface="Barlow" pitchFamily="34" charset="-120"/>
              </a:rPr>
              <a:t> 로그 발생 시각 (날짜 + 시간 + 밀리초)</a:t>
            </a:r>
            <a:endParaRPr lang="en-US" sz="1300" dirty="0"/>
          </a:p>
        </p:txBody>
      </p:sp>
      <p:sp>
        <p:nvSpPr>
          <p:cNvPr id="7" name="Text 5"/>
          <p:cNvSpPr/>
          <p:nvPr/>
        </p:nvSpPr>
        <p:spPr>
          <a:xfrm>
            <a:off x="667226" y="3257907"/>
            <a:ext cx="6444496" cy="266819"/>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E0E4E6"/>
                </a:solidFill>
                <a:latin typeface="Barlow" pitchFamily="34" charset="0"/>
                <a:ea typeface="Barlow" pitchFamily="34" charset="-122"/>
                <a:cs typeface="Barlow" pitchFamily="34" charset="-120"/>
              </a:rPr>
              <a:t>Level:</a:t>
            </a:r>
            <a:r>
              <a:rPr lang="en-US" sz="1300" dirty="0">
                <a:solidFill>
                  <a:srgbClr val="E0E4E6"/>
                </a:solidFill>
                <a:latin typeface="Barlow" pitchFamily="34" charset="0"/>
                <a:ea typeface="Barlow" pitchFamily="34" charset="-122"/>
                <a:cs typeface="Barlow" pitchFamily="34" charset="-120"/>
              </a:rPr>
              <a:t> 로그 레벨 (TRACE, DEBUG, INFO, WARN, ERROR)</a:t>
            </a:r>
            <a:endParaRPr lang="en-US" sz="1300" dirty="0"/>
          </a:p>
        </p:txBody>
      </p:sp>
      <p:sp>
        <p:nvSpPr>
          <p:cNvPr id="8" name="Text 6"/>
          <p:cNvSpPr/>
          <p:nvPr/>
        </p:nvSpPr>
        <p:spPr>
          <a:xfrm>
            <a:off x="667226" y="3583067"/>
            <a:ext cx="6444496" cy="266819"/>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E0E4E6"/>
                </a:solidFill>
                <a:latin typeface="Barlow" pitchFamily="34" charset="0"/>
                <a:ea typeface="Barlow" pitchFamily="34" charset="-122"/>
                <a:cs typeface="Barlow" pitchFamily="34" charset="-120"/>
              </a:rPr>
              <a:t>PID:</a:t>
            </a:r>
            <a:r>
              <a:rPr lang="en-US" sz="1300" dirty="0">
                <a:solidFill>
                  <a:srgbClr val="E0E4E6"/>
                </a:solidFill>
                <a:latin typeface="Barlow" pitchFamily="34" charset="0"/>
                <a:ea typeface="Barlow" pitchFamily="34" charset="-122"/>
                <a:cs typeface="Barlow" pitchFamily="34" charset="-120"/>
              </a:rPr>
              <a:t> 프로세스 ID</a:t>
            </a:r>
            <a:endParaRPr lang="en-US" sz="1300" dirty="0"/>
          </a:p>
        </p:txBody>
      </p:sp>
      <p:sp>
        <p:nvSpPr>
          <p:cNvPr id="9" name="Text 7"/>
          <p:cNvSpPr/>
          <p:nvPr/>
        </p:nvSpPr>
        <p:spPr>
          <a:xfrm>
            <a:off x="667226" y="3908227"/>
            <a:ext cx="6444496" cy="266819"/>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E0E4E6"/>
                </a:solidFill>
                <a:latin typeface="Barlow" pitchFamily="34" charset="0"/>
                <a:ea typeface="Barlow" pitchFamily="34" charset="-122"/>
                <a:cs typeface="Barlow" pitchFamily="34" charset="-120"/>
              </a:rPr>
              <a:t>Thread:</a:t>
            </a:r>
            <a:r>
              <a:rPr lang="en-US" sz="1300" dirty="0">
                <a:solidFill>
                  <a:srgbClr val="E0E4E6"/>
                </a:solidFill>
                <a:latin typeface="Barlow" pitchFamily="34" charset="0"/>
                <a:ea typeface="Barlow" pitchFamily="34" charset="-122"/>
                <a:cs typeface="Barlow" pitchFamily="34" charset="-120"/>
              </a:rPr>
              <a:t> 스레드 이름 및 ID</a:t>
            </a:r>
            <a:endParaRPr lang="en-US" sz="1300" dirty="0"/>
          </a:p>
        </p:txBody>
      </p:sp>
      <p:sp>
        <p:nvSpPr>
          <p:cNvPr id="10" name="Text 8"/>
          <p:cNvSpPr/>
          <p:nvPr/>
        </p:nvSpPr>
        <p:spPr>
          <a:xfrm>
            <a:off x="667226" y="4233386"/>
            <a:ext cx="6444496" cy="266819"/>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E0E4E6"/>
                </a:solidFill>
                <a:latin typeface="Barlow" pitchFamily="34" charset="0"/>
                <a:ea typeface="Barlow" pitchFamily="34" charset="-122"/>
                <a:cs typeface="Barlow" pitchFamily="34" charset="-120"/>
              </a:rPr>
              <a:t>Class:</a:t>
            </a:r>
            <a:r>
              <a:rPr lang="en-US" sz="1300" dirty="0">
                <a:solidFill>
                  <a:srgbClr val="E0E4E6"/>
                </a:solidFill>
                <a:latin typeface="Barlow" pitchFamily="34" charset="0"/>
                <a:ea typeface="Barlow" pitchFamily="34" charset="-122"/>
                <a:cs typeface="Barlow" pitchFamily="34" charset="-120"/>
              </a:rPr>
              <a:t> 로그를 생성한 클래스의 전체 경로</a:t>
            </a:r>
            <a:endParaRPr lang="en-US" sz="1300" dirty="0"/>
          </a:p>
        </p:txBody>
      </p:sp>
      <p:sp>
        <p:nvSpPr>
          <p:cNvPr id="11" name="Text 9"/>
          <p:cNvSpPr/>
          <p:nvPr/>
        </p:nvSpPr>
        <p:spPr>
          <a:xfrm>
            <a:off x="667226" y="4558546"/>
            <a:ext cx="6444496" cy="266819"/>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E0E4E6"/>
                </a:solidFill>
                <a:latin typeface="Barlow" pitchFamily="34" charset="0"/>
                <a:ea typeface="Barlow" pitchFamily="34" charset="-122"/>
                <a:cs typeface="Barlow" pitchFamily="34" charset="-120"/>
              </a:rPr>
              <a:t>Message:</a:t>
            </a:r>
            <a:r>
              <a:rPr lang="en-US" sz="1300" dirty="0">
                <a:solidFill>
                  <a:srgbClr val="E0E4E6"/>
                </a:solidFill>
                <a:latin typeface="Barlow" pitchFamily="34" charset="0"/>
                <a:ea typeface="Barlow" pitchFamily="34" charset="-122"/>
                <a:cs typeface="Barlow" pitchFamily="34" charset="-120"/>
              </a:rPr>
              <a:t> 실제 로그 메시지 내용</a:t>
            </a:r>
            <a:endParaRPr lang="en-US" sz="1300" dirty="0"/>
          </a:p>
        </p:txBody>
      </p:sp>
      <p:sp>
        <p:nvSpPr>
          <p:cNvPr id="12" name="Text 10"/>
          <p:cNvSpPr/>
          <p:nvPr/>
        </p:nvSpPr>
        <p:spPr>
          <a:xfrm>
            <a:off x="7526298" y="2534245"/>
            <a:ext cx="1853565" cy="231696"/>
          </a:xfrm>
          <a:prstGeom prst="rect">
            <a:avLst/>
          </a:prstGeom>
          <a:noFill/>
          <a:ln/>
        </p:spPr>
        <p:txBody>
          <a:bodyPr wrap="none" lIns="0" tIns="0" rIns="0" bIns="0" rtlCol="0" anchor="t"/>
          <a:lstStyle/>
          <a:p>
            <a:pPr marL="0" indent="0" algn="l">
              <a:lnSpc>
                <a:spcPts val="1800"/>
              </a:lnSpc>
              <a:buNone/>
            </a:pPr>
            <a:r>
              <a:rPr lang="en-US" sz="1450" b="1" dirty="0">
                <a:solidFill>
                  <a:srgbClr val="F0FCFF"/>
                </a:solidFill>
                <a:latin typeface="Spline Sans Bold" pitchFamily="34" charset="0"/>
                <a:ea typeface="Spline Sans Bold" pitchFamily="34" charset="-122"/>
                <a:cs typeface="Spline Sans Bold" pitchFamily="34" charset="-120"/>
              </a:rPr>
              <a:t>파싱 전후 비교</a:t>
            </a:r>
            <a:endParaRPr lang="en-US" sz="1450" dirty="0"/>
          </a:p>
        </p:txBody>
      </p:sp>
      <p:sp>
        <p:nvSpPr>
          <p:cNvPr id="13" name="Text 11"/>
          <p:cNvSpPr/>
          <p:nvPr/>
        </p:nvSpPr>
        <p:spPr>
          <a:xfrm>
            <a:off x="7526298" y="2932748"/>
            <a:ext cx="6444496" cy="266819"/>
          </a:xfrm>
          <a:prstGeom prst="rect">
            <a:avLst/>
          </a:prstGeom>
          <a:noFill/>
          <a:ln/>
        </p:spPr>
        <p:txBody>
          <a:bodyPr wrap="none" lIns="0" tIns="0" rIns="0" bIns="0" rtlCol="0" anchor="t"/>
          <a:lstStyle/>
          <a:p>
            <a:pPr marL="0" indent="0" algn="l">
              <a:lnSpc>
                <a:spcPts val="2100"/>
              </a:lnSpc>
              <a:buNone/>
            </a:pPr>
            <a:r>
              <a:rPr lang="en-US" sz="1300" u="sng" dirty="0">
                <a:solidFill>
                  <a:srgbClr val="E0E4E6"/>
                </a:solidFill>
                <a:latin typeface="Barlow" pitchFamily="34" charset="0"/>
                <a:ea typeface="Barlow" pitchFamily="34" charset="-122"/>
                <a:cs typeface="Barlow" pitchFamily="34" charset="-120"/>
              </a:rPr>
              <a:t>파싱 전:</a:t>
            </a:r>
            <a:endParaRPr lang="en-US" sz="1300" dirty="0"/>
          </a:p>
        </p:txBody>
      </p:sp>
      <p:sp>
        <p:nvSpPr>
          <p:cNvPr id="14" name="Shape 12"/>
          <p:cNvSpPr/>
          <p:nvPr/>
        </p:nvSpPr>
        <p:spPr>
          <a:xfrm>
            <a:off x="7526298" y="3387209"/>
            <a:ext cx="6444496" cy="516850"/>
          </a:xfrm>
          <a:prstGeom prst="roundRect">
            <a:avLst>
              <a:gd name="adj" fmla="val 48415"/>
            </a:avLst>
          </a:prstGeom>
          <a:solidFill>
            <a:srgbClr val="171528"/>
          </a:solidFill>
          <a:ln/>
        </p:spPr>
      </p:sp>
      <p:sp>
        <p:nvSpPr>
          <p:cNvPr id="15" name="Shape 13"/>
          <p:cNvSpPr/>
          <p:nvPr/>
        </p:nvSpPr>
        <p:spPr>
          <a:xfrm>
            <a:off x="7517963" y="3387209"/>
            <a:ext cx="6461165" cy="516850"/>
          </a:xfrm>
          <a:prstGeom prst="roundRect">
            <a:avLst>
              <a:gd name="adj" fmla="val 4842"/>
            </a:avLst>
          </a:prstGeom>
          <a:solidFill>
            <a:srgbClr val="171528"/>
          </a:solidFill>
          <a:ln/>
        </p:spPr>
      </p:sp>
      <p:sp>
        <p:nvSpPr>
          <p:cNvPr id="16" name="Text 14"/>
          <p:cNvSpPr/>
          <p:nvPr/>
        </p:nvSpPr>
        <p:spPr>
          <a:xfrm>
            <a:off x="7684770" y="3512225"/>
            <a:ext cx="6127552"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highlight>
                  <a:srgbClr val="171528"/>
                </a:highlight>
                <a:latin typeface="Consolas" pitchFamily="34" charset="0"/>
                <a:ea typeface="Consolas" pitchFamily="34" charset="-122"/>
                <a:cs typeface="Consolas" pitchFamily="34" charset="-120"/>
              </a:rPr>
              <a:t>2023-11-15 10:23:45.123 ERROR 12345 --- [exec-1] c.e.service : Timeout</a:t>
            </a:r>
            <a:endParaRPr lang="en-US" sz="1300" dirty="0"/>
          </a:p>
        </p:txBody>
      </p:sp>
      <p:sp>
        <p:nvSpPr>
          <p:cNvPr id="17" name="Text 15"/>
          <p:cNvSpPr/>
          <p:nvPr/>
        </p:nvSpPr>
        <p:spPr>
          <a:xfrm>
            <a:off x="7526298" y="4091702"/>
            <a:ext cx="6444496" cy="266819"/>
          </a:xfrm>
          <a:prstGeom prst="rect">
            <a:avLst/>
          </a:prstGeom>
          <a:noFill/>
          <a:ln/>
        </p:spPr>
        <p:txBody>
          <a:bodyPr wrap="none" lIns="0" tIns="0" rIns="0" bIns="0" rtlCol="0" anchor="t"/>
          <a:lstStyle/>
          <a:p>
            <a:pPr marL="0" indent="0" algn="l">
              <a:lnSpc>
                <a:spcPts val="2100"/>
              </a:lnSpc>
              <a:buNone/>
            </a:pPr>
            <a:r>
              <a:rPr lang="en-US" sz="1300" u="sng" dirty="0">
                <a:solidFill>
                  <a:srgbClr val="E0E4E6"/>
                </a:solidFill>
                <a:latin typeface="Barlow" pitchFamily="34" charset="0"/>
                <a:ea typeface="Barlow" pitchFamily="34" charset="-122"/>
                <a:cs typeface="Barlow" pitchFamily="34" charset="-120"/>
              </a:rPr>
              <a:t>파싱 후:</a:t>
            </a:r>
            <a:endParaRPr lang="en-US" sz="1300" dirty="0"/>
          </a:p>
        </p:txBody>
      </p:sp>
      <p:sp>
        <p:nvSpPr>
          <p:cNvPr id="18" name="Shape 16"/>
          <p:cNvSpPr/>
          <p:nvPr/>
        </p:nvSpPr>
        <p:spPr>
          <a:xfrm>
            <a:off x="7526298" y="4546163"/>
            <a:ext cx="6444496" cy="2907744"/>
          </a:xfrm>
          <a:prstGeom prst="roundRect">
            <a:avLst>
              <a:gd name="adj" fmla="val 8606"/>
            </a:avLst>
          </a:prstGeom>
          <a:noFill/>
          <a:ln w="7620">
            <a:solidFill>
              <a:srgbClr val="FFFFFF">
                <a:alpha val="24000"/>
              </a:srgbClr>
            </a:solidFill>
            <a:prstDash val="solid"/>
          </a:ln>
        </p:spPr>
      </p:sp>
      <p:sp>
        <p:nvSpPr>
          <p:cNvPr id="19" name="Shape 17"/>
          <p:cNvSpPr/>
          <p:nvPr/>
        </p:nvSpPr>
        <p:spPr>
          <a:xfrm>
            <a:off x="7533918" y="4553783"/>
            <a:ext cx="6429256" cy="482084"/>
          </a:xfrm>
          <a:prstGeom prst="rect">
            <a:avLst/>
          </a:prstGeom>
          <a:solidFill>
            <a:srgbClr val="FFFFFF">
              <a:alpha val="4000"/>
            </a:srgbClr>
          </a:solidFill>
          <a:ln/>
        </p:spPr>
      </p:sp>
      <p:sp>
        <p:nvSpPr>
          <p:cNvPr id="20" name="Text 18"/>
          <p:cNvSpPr/>
          <p:nvPr/>
        </p:nvSpPr>
        <p:spPr>
          <a:xfrm>
            <a:off x="7700843" y="4661416"/>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timestamp</a:t>
            </a:r>
            <a:endParaRPr lang="en-US" sz="1300" dirty="0"/>
          </a:p>
        </p:txBody>
      </p:sp>
      <p:sp>
        <p:nvSpPr>
          <p:cNvPr id="21" name="Text 19"/>
          <p:cNvSpPr/>
          <p:nvPr/>
        </p:nvSpPr>
        <p:spPr>
          <a:xfrm>
            <a:off x="10919222" y="4661416"/>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2023-11-15 10:23:45.123</a:t>
            </a:r>
            <a:endParaRPr lang="en-US" sz="1300" dirty="0"/>
          </a:p>
        </p:txBody>
      </p:sp>
      <p:sp>
        <p:nvSpPr>
          <p:cNvPr id="22" name="Shape 20"/>
          <p:cNvSpPr/>
          <p:nvPr/>
        </p:nvSpPr>
        <p:spPr>
          <a:xfrm>
            <a:off x="7533918" y="5035867"/>
            <a:ext cx="6429256" cy="482084"/>
          </a:xfrm>
          <a:prstGeom prst="rect">
            <a:avLst/>
          </a:prstGeom>
          <a:solidFill>
            <a:srgbClr val="000000">
              <a:alpha val="4000"/>
            </a:srgbClr>
          </a:solidFill>
          <a:ln/>
        </p:spPr>
      </p:sp>
      <p:sp>
        <p:nvSpPr>
          <p:cNvPr id="23" name="Text 21"/>
          <p:cNvSpPr/>
          <p:nvPr/>
        </p:nvSpPr>
        <p:spPr>
          <a:xfrm>
            <a:off x="7700843" y="5143500"/>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level</a:t>
            </a:r>
            <a:endParaRPr lang="en-US" sz="1300" dirty="0"/>
          </a:p>
        </p:txBody>
      </p:sp>
      <p:sp>
        <p:nvSpPr>
          <p:cNvPr id="24" name="Text 22"/>
          <p:cNvSpPr/>
          <p:nvPr/>
        </p:nvSpPr>
        <p:spPr>
          <a:xfrm>
            <a:off x="10919222" y="5143500"/>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ERROR</a:t>
            </a:r>
            <a:endParaRPr lang="en-US" sz="1300" dirty="0"/>
          </a:p>
        </p:txBody>
      </p:sp>
      <p:sp>
        <p:nvSpPr>
          <p:cNvPr id="25" name="Shape 23"/>
          <p:cNvSpPr/>
          <p:nvPr/>
        </p:nvSpPr>
        <p:spPr>
          <a:xfrm>
            <a:off x="7533918" y="5517952"/>
            <a:ext cx="6429256" cy="482084"/>
          </a:xfrm>
          <a:prstGeom prst="rect">
            <a:avLst/>
          </a:prstGeom>
          <a:solidFill>
            <a:srgbClr val="FFFFFF">
              <a:alpha val="4000"/>
            </a:srgbClr>
          </a:solidFill>
          <a:ln/>
        </p:spPr>
      </p:sp>
      <p:sp>
        <p:nvSpPr>
          <p:cNvPr id="26" name="Text 24"/>
          <p:cNvSpPr/>
          <p:nvPr/>
        </p:nvSpPr>
        <p:spPr>
          <a:xfrm>
            <a:off x="7700843" y="5625584"/>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pid</a:t>
            </a:r>
            <a:endParaRPr lang="en-US" sz="1300" dirty="0"/>
          </a:p>
        </p:txBody>
      </p:sp>
      <p:sp>
        <p:nvSpPr>
          <p:cNvPr id="27" name="Text 25"/>
          <p:cNvSpPr/>
          <p:nvPr/>
        </p:nvSpPr>
        <p:spPr>
          <a:xfrm>
            <a:off x="10919222" y="5625584"/>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12345</a:t>
            </a:r>
            <a:endParaRPr lang="en-US" sz="1300" dirty="0"/>
          </a:p>
        </p:txBody>
      </p:sp>
      <p:sp>
        <p:nvSpPr>
          <p:cNvPr id="28" name="Shape 26"/>
          <p:cNvSpPr/>
          <p:nvPr/>
        </p:nvSpPr>
        <p:spPr>
          <a:xfrm>
            <a:off x="7533918" y="6000036"/>
            <a:ext cx="6429256" cy="482084"/>
          </a:xfrm>
          <a:prstGeom prst="rect">
            <a:avLst/>
          </a:prstGeom>
          <a:solidFill>
            <a:srgbClr val="000000">
              <a:alpha val="4000"/>
            </a:srgbClr>
          </a:solidFill>
          <a:ln/>
        </p:spPr>
      </p:sp>
      <p:sp>
        <p:nvSpPr>
          <p:cNvPr id="29" name="Text 27"/>
          <p:cNvSpPr/>
          <p:nvPr/>
        </p:nvSpPr>
        <p:spPr>
          <a:xfrm>
            <a:off x="7700843" y="6107668"/>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thread</a:t>
            </a:r>
            <a:endParaRPr lang="en-US" sz="1300" dirty="0"/>
          </a:p>
        </p:txBody>
      </p:sp>
      <p:sp>
        <p:nvSpPr>
          <p:cNvPr id="30" name="Text 28"/>
          <p:cNvSpPr/>
          <p:nvPr/>
        </p:nvSpPr>
        <p:spPr>
          <a:xfrm>
            <a:off x="10919222" y="6107668"/>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exec-1</a:t>
            </a:r>
            <a:endParaRPr lang="en-US" sz="1300" dirty="0"/>
          </a:p>
        </p:txBody>
      </p:sp>
      <p:sp>
        <p:nvSpPr>
          <p:cNvPr id="31" name="Shape 29"/>
          <p:cNvSpPr/>
          <p:nvPr/>
        </p:nvSpPr>
        <p:spPr>
          <a:xfrm>
            <a:off x="7533918" y="6482120"/>
            <a:ext cx="6429256" cy="482084"/>
          </a:xfrm>
          <a:prstGeom prst="rect">
            <a:avLst/>
          </a:prstGeom>
          <a:solidFill>
            <a:srgbClr val="FFFFFF">
              <a:alpha val="4000"/>
            </a:srgbClr>
          </a:solidFill>
          <a:ln/>
        </p:spPr>
      </p:sp>
      <p:sp>
        <p:nvSpPr>
          <p:cNvPr id="32" name="Text 30"/>
          <p:cNvSpPr/>
          <p:nvPr/>
        </p:nvSpPr>
        <p:spPr>
          <a:xfrm>
            <a:off x="7700843" y="6589752"/>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class</a:t>
            </a:r>
            <a:endParaRPr lang="en-US" sz="1300" dirty="0"/>
          </a:p>
        </p:txBody>
      </p:sp>
      <p:sp>
        <p:nvSpPr>
          <p:cNvPr id="33" name="Text 31"/>
          <p:cNvSpPr/>
          <p:nvPr/>
        </p:nvSpPr>
        <p:spPr>
          <a:xfrm>
            <a:off x="10919222" y="6589752"/>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c.e.service</a:t>
            </a:r>
            <a:endParaRPr lang="en-US" sz="1300" dirty="0"/>
          </a:p>
        </p:txBody>
      </p:sp>
      <p:sp>
        <p:nvSpPr>
          <p:cNvPr id="34" name="Shape 32"/>
          <p:cNvSpPr/>
          <p:nvPr/>
        </p:nvSpPr>
        <p:spPr>
          <a:xfrm>
            <a:off x="7533918" y="6964204"/>
            <a:ext cx="6429256" cy="482084"/>
          </a:xfrm>
          <a:prstGeom prst="rect">
            <a:avLst/>
          </a:prstGeom>
          <a:solidFill>
            <a:srgbClr val="000000">
              <a:alpha val="4000"/>
            </a:srgbClr>
          </a:solidFill>
          <a:ln/>
        </p:spPr>
      </p:sp>
      <p:sp>
        <p:nvSpPr>
          <p:cNvPr id="35" name="Text 33"/>
          <p:cNvSpPr/>
          <p:nvPr/>
        </p:nvSpPr>
        <p:spPr>
          <a:xfrm>
            <a:off x="7700843" y="7071836"/>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message</a:t>
            </a:r>
            <a:endParaRPr lang="en-US" sz="1300" dirty="0"/>
          </a:p>
        </p:txBody>
      </p:sp>
      <p:sp>
        <p:nvSpPr>
          <p:cNvPr id="36" name="Text 34"/>
          <p:cNvSpPr/>
          <p:nvPr/>
        </p:nvSpPr>
        <p:spPr>
          <a:xfrm>
            <a:off x="10919222" y="7071836"/>
            <a:ext cx="2877145" cy="2668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Timeout</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0692" y="529828"/>
            <a:ext cx="4281726" cy="535186"/>
          </a:xfrm>
          <a:prstGeom prst="rect">
            <a:avLst/>
          </a:prstGeom>
          <a:noFill/>
          <a:ln/>
        </p:spPr>
        <p:txBody>
          <a:bodyPr wrap="none" lIns="0" tIns="0" rIns="0" bIns="0" rtlCol="0" anchor="t"/>
          <a:lstStyle/>
          <a:p>
            <a:pPr marL="0" indent="0" algn="l">
              <a:lnSpc>
                <a:spcPts val="4200"/>
              </a:lnSpc>
              <a:buNone/>
            </a:pPr>
            <a:r>
              <a:rPr lang="en-US" sz="3350" b="1" dirty="0">
                <a:solidFill>
                  <a:srgbClr val="F0FCFF"/>
                </a:solidFill>
                <a:latin typeface="Spline Sans Bold" pitchFamily="34" charset="0"/>
                <a:ea typeface="Spline Sans Bold" pitchFamily="34" charset="-122"/>
                <a:cs typeface="Spline Sans Bold" pitchFamily="34" charset="-120"/>
              </a:rPr>
              <a:t>Step 2. 템플릿 추출</a:t>
            </a:r>
            <a:endParaRPr lang="en-US" sz="3350" dirty="0"/>
          </a:p>
        </p:txBody>
      </p:sp>
      <p:sp>
        <p:nvSpPr>
          <p:cNvPr id="3" name="Text 1"/>
          <p:cNvSpPr/>
          <p:nvPr/>
        </p:nvSpPr>
        <p:spPr>
          <a:xfrm>
            <a:off x="770692" y="1546622"/>
            <a:ext cx="3333512" cy="321112"/>
          </a:xfrm>
          <a:prstGeom prst="rect">
            <a:avLst/>
          </a:prstGeom>
          <a:noFill/>
          <a:ln/>
        </p:spPr>
        <p:txBody>
          <a:bodyPr wrap="none" lIns="0" tIns="0" rIns="0" bIns="0" rtlCol="0" anchor="t"/>
          <a:lstStyle/>
          <a:p>
            <a:pPr marL="0" indent="0" algn="l">
              <a:lnSpc>
                <a:spcPts val="2500"/>
              </a:lnSpc>
              <a:buNone/>
            </a:pPr>
            <a:r>
              <a:rPr lang="en-US" sz="2000" b="1" dirty="0">
                <a:solidFill>
                  <a:srgbClr val="F0FCFF"/>
                </a:solidFill>
                <a:latin typeface="Spline Sans Bold" pitchFamily="34" charset="0"/>
                <a:ea typeface="Spline Sans Bold" pitchFamily="34" charset="-122"/>
                <a:cs typeface="Spline Sans Bold" pitchFamily="34" charset="-120"/>
              </a:rPr>
              <a:t>동적 변수 제거 및 고정 패턴 추출</a:t>
            </a:r>
            <a:endParaRPr lang="en-US" sz="2000" dirty="0"/>
          </a:p>
        </p:txBody>
      </p:sp>
      <p:sp>
        <p:nvSpPr>
          <p:cNvPr id="4" name="Text 2"/>
          <p:cNvSpPr/>
          <p:nvPr/>
        </p:nvSpPr>
        <p:spPr>
          <a:xfrm>
            <a:off x="770692" y="2060377"/>
            <a:ext cx="5631418" cy="1232535"/>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로그 메시지에는 사용자 ID, IP 주소, 타임스탬프, UUID, 파일 경로 등 매번 달라지는 동적 변수들이 포함되어 있습니다. 이러한 변수들은 로그의 본질적인 패턴을 파악하는 데 방해가 되므로, 정규식을 활용하여 와일드카드(*)로 치환합니다.</a:t>
            </a:r>
            <a:endParaRPr lang="en-US" sz="1500" dirty="0"/>
          </a:p>
        </p:txBody>
      </p:sp>
      <p:sp>
        <p:nvSpPr>
          <p:cNvPr id="5" name="Text 3"/>
          <p:cNvSpPr/>
          <p:nvPr/>
        </p:nvSpPr>
        <p:spPr>
          <a:xfrm>
            <a:off x="770692" y="3466267"/>
            <a:ext cx="5631418" cy="308134"/>
          </a:xfrm>
          <a:prstGeom prst="rect">
            <a:avLst/>
          </a:prstGeom>
          <a:noFill/>
          <a:ln/>
        </p:spPr>
        <p:txBody>
          <a:bodyPr wrap="none" lIns="0" tIns="0" rIns="0" bIns="0" rtlCol="0" anchor="t"/>
          <a:lstStyle/>
          <a:p>
            <a:pPr marL="0" indent="0" algn="l">
              <a:lnSpc>
                <a:spcPts val="2400"/>
              </a:lnSpc>
              <a:buNone/>
            </a:pPr>
            <a:r>
              <a:rPr lang="en-US" sz="1500" b="1" dirty="0">
                <a:solidFill>
                  <a:srgbClr val="E0E4E6"/>
                </a:solidFill>
                <a:latin typeface="Barlow" pitchFamily="34" charset="0"/>
                <a:ea typeface="Barlow" pitchFamily="34" charset="-122"/>
                <a:cs typeface="Barlow" pitchFamily="34" charset="-120"/>
              </a:rPr>
              <a:t>처리 대상:</a:t>
            </a:r>
            <a:endParaRPr lang="en-US" sz="1500" dirty="0"/>
          </a:p>
        </p:txBody>
      </p:sp>
      <p:sp>
        <p:nvSpPr>
          <p:cNvPr id="6" name="Text 4"/>
          <p:cNvSpPr/>
          <p:nvPr/>
        </p:nvSpPr>
        <p:spPr>
          <a:xfrm>
            <a:off x="770692" y="3947755"/>
            <a:ext cx="5631418" cy="30813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E4E6"/>
                </a:solidFill>
                <a:latin typeface="Barlow" pitchFamily="34" charset="0"/>
                <a:ea typeface="Barlow" pitchFamily="34" charset="-122"/>
                <a:cs typeface="Barlow" pitchFamily="34" charset="-120"/>
              </a:rPr>
              <a:t>IP 주소 (IPv4, IPv6)</a:t>
            </a:r>
            <a:endParaRPr lang="en-US" sz="1500" dirty="0"/>
          </a:p>
        </p:txBody>
      </p:sp>
      <p:sp>
        <p:nvSpPr>
          <p:cNvPr id="7" name="Text 5"/>
          <p:cNvSpPr/>
          <p:nvPr/>
        </p:nvSpPr>
        <p:spPr>
          <a:xfrm>
            <a:off x="770692" y="4323278"/>
            <a:ext cx="5631418" cy="30813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E4E6"/>
                </a:solidFill>
                <a:latin typeface="Barlow" pitchFamily="34" charset="0"/>
                <a:ea typeface="Barlow" pitchFamily="34" charset="-122"/>
                <a:cs typeface="Barlow" pitchFamily="34" charset="-120"/>
              </a:rPr>
              <a:t>숫자 값 (정수, 실수)</a:t>
            </a:r>
            <a:endParaRPr lang="en-US" sz="1500" dirty="0"/>
          </a:p>
        </p:txBody>
      </p:sp>
      <p:sp>
        <p:nvSpPr>
          <p:cNvPr id="8" name="Text 6"/>
          <p:cNvSpPr/>
          <p:nvPr/>
        </p:nvSpPr>
        <p:spPr>
          <a:xfrm>
            <a:off x="770692" y="4698802"/>
            <a:ext cx="5631418" cy="30813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E4E6"/>
                </a:solidFill>
                <a:latin typeface="Barlow" pitchFamily="34" charset="0"/>
                <a:ea typeface="Barlow" pitchFamily="34" charset="-122"/>
                <a:cs typeface="Barlow" pitchFamily="34" charset="-120"/>
              </a:rPr>
              <a:t>UUID 및 해시값</a:t>
            </a:r>
            <a:endParaRPr lang="en-US" sz="1500" dirty="0"/>
          </a:p>
        </p:txBody>
      </p:sp>
      <p:sp>
        <p:nvSpPr>
          <p:cNvPr id="9" name="Text 7"/>
          <p:cNvSpPr/>
          <p:nvPr/>
        </p:nvSpPr>
        <p:spPr>
          <a:xfrm>
            <a:off x="770692" y="5074325"/>
            <a:ext cx="5631418" cy="30813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E4E6"/>
                </a:solidFill>
                <a:latin typeface="Barlow" pitchFamily="34" charset="0"/>
                <a:ea typeface="Barlow" pitchFamily="34" charset="-122"/>
                <a:cs typeface="Barlow" pitchFamily="34" charset="-120"/>
              </a:rPr>
              <a:t>파일 경로 및 URL</a:t>
            </a:r>
            <a:endParaRPr lang="en-US" sz="1500" dirty="0"/>
          </a:p>
        </p:txBody>
      </p:sp>
      <p:sp>
        <p:nvSpPr>
          <p:cNvPr id="10" name="Text 8"/>
          <p:cNvSpPr/>
          <p:nvPr/>
        </p:nvSpPr>
        <p:spPr>
          <a:xfrm>
            <a:off x="770692" y="5449848"/>
            <a:ext cx="5631418" cy="30813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E4E6"/>
                </a:solidFill>
                <a:latin typeface="Barlow" pitchFamily="34" charset="0"/>
                <a:ea typeface="Barlow" pitchFamily="34" charset="-122"/>
                <a:cs typeface="Barlow" pitchFamily="34" charset="-120"/>
              </a:rPr>
              <a:t>날짜 및 시간 값</a:t>
            </a:r>
            <a:endParaRPr lang="en-US" sz="1500" dirty="0"/>
          </a:p>
        </p:txBody>
      </p:sp>
      <p:sp>
        <p:nvSpPr>
          <p:cNvPr id="11" name="Text 9"/>
          <p:cNvSpPr/>
          <p:nvPr/>
        </p:nvSpPr>
        <p:spPr>
          <a:xfrm>
            <a:off x="6879788" y="1546622"/>
            <a:ext cx="2140863" cy="267533"/>
          </a:xfrm>
          <a:prstGeom prst="rect">
            <a:avLst/>
          </a:prstGeom>
          <a:noFill/>
          <a:ln/>
        </p:spPr>
        <p:txBody>
          <a:bodyPr wrap="none" lIns="0" tIns="0" rIns="0" bIns="0" rtlCol="0" anchor="t"/>
          <a:lstStyle/>
          <a:p>
            <a:pPr marL="0" indent="0" algn="l">
              <a:lnSpc>
                <a:spcPts val="2100"/>
              </a:lnSpc>
              <a:buNone/>
            </a:pPr>
            <a:r>
              <a:rPr lang="en-US" sz="1650" b="1" dirty="0">
                <a:solidFill>
                  <a:srgbClr val="F0FCFF"/>
                </a:solidFill>
                <a:latin typeface="Spline Sans Bold" pitchFamily="34" charset="0"/>
                <a:ea typeface="Spline Sans Bold" pitchFamily="34" charset="-122"/>
                <a:cs typeface="Spline Sans Bold" pitchFamily="34" charset="-120"/>
              </a:rPr>
              <a:t>템플릿 추출 예시</a:t>
            </a:r>
            <a:endParaRPr lang="en-US" sz="1650" dirty="0"/>
          </a:p>
        </p:txBody>
      </p:sp>
      <p:sp>
        <p:nvSpPr>
          <p:cNvPr id="12" name="Shape 10"/>
          <p:cNvSpPr/>
          <p:nvPr/>
        </p:nvSpPr>
        <p:spPr>
          <a:xfrm>
            <a:off x="6879788" y="2030849"/>
            <a:ext cx="6987421" cy="1220629"/>
          </a:xfrm>
          <a:prstGeom prst="roundRect">
            <a:avLst>
              <a:gd name="adj" fmla="val 8989"/>
            </a:avLst>
          </a:prstGeom>
          <a:solidFill>
            <a:srgbClr val="0A081B">
              <a:alpha val="75000"/>
            </a:srgbClr>
          </a:solidFill>
          <a:ln w="22860">
            <a:solidFill>
              <a:srgbClr val="16FFBB"/>
            </a:solidFill>
            <a:prstDash val="solid"/>
          </a:ln>
        </p:spPr>
      </p:sp>
      <p:sp>
        <p:nvSpPr>
          <p:cNvPr id="13" name="Shape 11"/>
          <p:cNvSpPr/>
          <p:nvPr/>
        </p:nvSpPr>
        <p:spPr>
          <a:xfrm>
            <a:off x="6856928" y="2030849"/>
            <a:ext cx="91440" cy="1220629"/>
          </a:xfrm>
          <a:prstGeom prst="roundRect">
            <a:avLst>
              <a:gd name="adj" fmla="val 316074"/>
            </a:avLst>
          </a:prstGeom>
          <a:solidFill>
            <a:srgbClr val="16FFBB"/>
          </a:solidFill>
          <a:ln/>
        </p:spPr>
      </p:sp>
      <p:sp>
        <p:nvSpPr>
          <p:cNvPr id="14" name="Text 12"/>
          <p:cNvSpPr/>
          <p:nvPr/>
        </p:nvSpPr>
        <p:spPr>
          <a:xfrm>
            <a:off x="7163872" y="2246352"/>
            <a:ext cx="6487835" cy="308134"/>
          </a:xfrm>
          <a:prstGeom prst="rect">
            <a:avLst/>
          </a:prstGeom>
          <a:noFill/>
          <a:ln/>
        </p:spPr>
        <p:txBody>
          <a:bodyPr wrap="none" lIns="0" tIns="0" rIns="0" bIns="0" rtlCol="0" anchor="t"/>
          <a:lstStyle/>
          <a:p>
            <a:pPr marL="0" indent="0" algn="l">
              <a:lnSpc>
                <a:spcPts val="2400"/>
              </a:lnSpc>
              <a:buNone/>
            </a:pPr>
            <a:r>
              <a:rPr lang="en-US" sz="1500" b="1" dirty="0">
                <a:solidFill>
                  <a:srgbClr val="E0E4E6"/>
                </a:solidFill>
                <a:latin typeface="Barlow" pitchFamily="34" charset="0"/>
                <a:ea typeface="Barlow" pitchFamily="34" charset="-122"/>
                <a:cs typeface="Barlow" pitchFamily="34" charset="-120"/>
              </a:rPr>
              <a:t>원본:</a:t>
            </a:r>
            <a:r>
              <a:rPr lang="en-US" sz="1500" dirty="0">
                <a:solidFill>
                  <a:srgbClr val="E0E4E6"/>
                </a:solidFill>
                <a:latin typeface="Barlow" pitchFamily="34" charset="0"/>
                <a:ea typeface="Barlow" pitchFamily="34" charset="-122"/>
                <a:cs typeface="Barlow" pitchFamily="34" charset="-120"/>
              </a:rPr>
              <a:t> User 12345 logged in from 192.168.1.100</a:t>
            </a:r>
            <a:endParaRPr lang="en-US" sz="1500" dirty="0"/>
          </a:p>
        </p:txBody>
      </p:sp>
      <p:sp>
        <p:nvSpPr>
          <p:cNvPr id="15" name="Text 13"/>
          <p:cNvSpPr/>
          <p:nvPr/>
        </p:nvSpPr>
        <p:spPr>
          <a:xfrm>
            <a:off x="7163872" y="2727841"/>
            <a:ext cx="6487835" cy="308134"/>
          </a:xfrm>
          <a:prstGeom prst="rect">
            <a:avLst/>
          </a:prstGeom>
          <a:noFill/>
          <a:ln/>
        </p:spPr>
        <p:txBody>
          <a:bodyPr wrap="none" lIns="0" tIns="0" rIns="0" bIns="0" rtlCol="0" anchor="t"/>
          <a:lstStyle/>
          <a:p>
            <a:pPr marL="0" indent="0" algn="l">
              <a:lnSpc>
                <a:spcPts val="2400"/>
              </a:lnSpc>
              <a:buNone/>
            </a:pPr>
            <a:r>
              <a:rPr lang="en-US" sz="1500" b="1" dirty="0">
                <a:solidFill>
                  <a:srgbClr val="E0E4E6"/>
                </a:solidFill>
                <a:latin typeface="Barlow" pitchFamily="34" charset="0"/>
                <a:ea typeface="Barlow" pitchFamily="34" charset="-122"/>
                <a:cs typeface="Barlow" pitchFamily="34" charset="-120"/>
              </a:rPr>
              <a:t>템플릿:</a:t>
            </a:r>
            <a:r>
              <a:rPr lang="en-US" sz="1500" dirty="0">
                <a:solidFill>
                  <a:srgbClr val="E0E4E6"/>
                </a:solidFill>
                <a:latin typeface="Barlow" pitchFamily="34" charset="0"/>
                <a:ea typeface="Barlow" pitchFamily="34" charset="-122"/>
                <a:cs typeface="Barlow" pitchFamily="34" charset="-120"/>
              </a:rPr>
              <a:t> User * logged in from *</a:t>
            </a:r>
            <a:endParaRPr lang="en-US" sz="1500" dirty="0"/>
          </a:p>
        </p:txBody>
      </p:sp>
      <p:sp>
        <p:nvSpPr>
          <p:cNvPr id="16" name="Shape 14"/>
          <p:cNvSpPr/>
          <p:nvPr/>
        </p:nvSpPr>
        <p:spPr>
          <a:xfrm>
            <a:off x="6879788" y="3444121"/>
            <a:ext cx="6987421" cy="1220629"/>
          </a:xfrm>
          <a:prstGeom prst="roundRect">
            <a:avLst>
              <a:gd name="adj" fmla="val 8989"/>
            </a:avLst>
          </a:prstGeom>
          <a:solidFill>
            <a:srgbClr val="0A081B">
              <a:alpha val="75000"/>
            </a:srgbClr>
          </a:solidFill>
          <a:ln w="22860">
            <a:solidFill>
              <a:srgbClr val="29DDDA"/>
            </a:solidFill>
            <a:prstDash val="solid"/>
          </a:ln>
        </p:spPr>
      </p:sp>
      <p:sp>
        <p:nvSpPr>
          <p:cNvPr id="17" name="Shape 15"/>
          <p:cNvSpPr/>
          <p:nvPr/>
        </p:nvSpPr>
        <p:spPr>
          <a:xfrm>
            <a:off x="6856928" y="3444121"/>
            <a:ext cx="91440" cy="1220629"/>
          </a:xfrm>
          <a:prstGeom prst="roundRect">
            <a:avLst>
              <a:gd name="adj" fmla="val 316074"/>
            </a:avLst>
          </a:prstGeom>
          <a:solidFill>
            <a:srgbClr val="29DDDA"/>
          </a:solidFill>
          <a:ln/>
        </p:spPr>
      </p:sp>
      <p:sp>
        <p:nvSpPr>
          <p:cNvPr id="18" name="Text 16"/>
          <p:cNvSpPr/>
          <p:nvPr/>
        </p:nvSpPr>
        <p:spPr>
          <a:xfrm>
            <a:off x="7163872" y="3659624"/>
            <a:ext cx="6487835" cy="308134"/>
          </a:xfrm>
          <a:prstGeom prst="rect">
            <a:avLst/>
          </a:prstGeom>
          <a:noFill/>
          <a:ln/>
        </p:spPr>
        <p:txBody>
          <a:bodyPr wrap="none" lIns="0" tIns="0" rIns="0" bIns="0" rtlCol="0" anchor="t"/>
          <a:lstStyle/>
          <a:p>
            <a:pPr marL="0" indent="0" algn="l">
              <a:lnSpc>
                <a:spcPts val="2400"/>
              </a:lnSpc>
              <a:buNone/>
            </a:pPr>
            <a:r>
              <a:rPr lang="en-US" sz="1500" b="1" dirty="0">
                <a:solidFill>
                  <a:srgbClr val="E0E4E6"/>
                </a:solidFill>
                <a:latin typeface="Barlow" pitchFamily="34" charset="0"/>
                <a:ea typeface="Barlow" pitchFamily="34" charset="-122"/>
                <a:cs typeface="Barlow" pitchFamily="34" charset="-120"/>
              </a:rPr>
              <a:t>원본:</a:t>
            </a:r>
            <a:r>
              <a:rPr lang="en-US" sz="1500" dirty="0">
                <a:solidFill>
                  <a:srgbClr val="E0E4E6"/>
                </a:solidFill>
                <a:latin typeface="Barlow" pitchFamily="34" charset="0"/>
                <a:ea typeface="Barlow" pitchFamily="34" charset="-122"/>
                <a:cs typeface="Barlow" pitchFamily="34" charset="-120"/>
              </a:rPr>
              <a:t> Processing order #ORD-2023-5678 amount $123.45</a:t>
            </a:r>
            <a:endParaRPr lang="en-US" sz="1500" dirty="0"/>
          </a:p>
        </p:txBody>
      </p:sp>
      <p:sp>
        <p:nvSpPr>
          <p:cNvPr id="19" name="Text 17"/>
          <p:cNvSpPr/>
          <p:nvPr/>
        </p:nvSpPr>
        <p:spPr>
          <a:xfrm>
            <a:off x="7163872" y="4141113"/>
            <a:ext cx="6487835" cy="308134"/>
          </a:xfrm>
          <a:prstGeom prst="rect">
            <a:avLst/>
          </a:prstGeom>
          <a:noFill/>
          <a:ln/>
        </p:spPr>
        <p:txBody>
          <a:bodyPr wrap="none" lIns="0" tIns="0" rIns="0" bIns="0" rtlCol="0" anchor="t"/>
          <a:lstStyle/>
          <a:p>
            <a:pPr marL="0" indent="0" algn="l">
              <a:lnSpc>
                <a:spcPts val="2400"/>
              </a:lnSpc>
              <a:buNone/>
            </a:pPr>
            <a:r>
              <a:rPr lang="en-US" sz="1500" b="1" dirty="0">
                <a:solidFill>
                  <a:srgbClr val="E0E4E6"/>
                </a:solidFill>
                <a:latin typeface="Barlow" pitchFamily="34" charset="0"/>
                <a:ea typeface="Barlow" pitchFamily="34" charset="-122"/>
                <a:cs typeface="Barlow" pitchFamily="34" charset="-120"/>
              </a:rPr>
              <a:t>템플릿:</a:t>
            </a:r>
            <a:r>
              <a:rPr lang="en-US" sz="1500" dirty="0">
                <a:solidFill>
                  <a:srgbClr val="E0E4E6"/>
                </a:solidFill>
                <a:latin typeface="Barlow" pitchFamily="34" charset="0"/>
                <a:ea typeface="Barlow" pitchFamily="34" charset="-122"/>
                <a:cs typeface="Barlow" pitchFamily="34" charset="-120"/>
              </a:rPr>
              <a:t> Processing order * amount *</a:t>
            </a:r>
            <a:endParaRPr lang="en-US" sz="1500" dirty="0"/>
          </a:p>
        </p:txBody>
      </p:sp>
      <p:sp>
        <p:nvSpPr>
          <p:cNvPr id="20" name="Shape 18"/>
          <p:cNvSpPr/>
          <p:nvPr/>
        </p:nvSpPr>
        <p:spPr>
          <a:xfrm>
            <a:off x="6879788" y="4857393"/>
            <a:ext cx="6987421" cy="1220629"/>
          </a:xfrm>
          <a:prstGeom prst="roundRect">
            <a:avLst>
              <a:gd name="adj" fmla="val 8989"/>
            </a:avLst>
          </a:prstGeom>
          <a:solidFill>
            <a:srgbClr val="0A081B">
              <a:alpha val="75000"/>
            </a:srgbClr>
          </a:solidFill>
          <a:ln w="22860">
            <a:solidFill>
              <a:srgbClr val="37A7E7"/>
            </a:solidFill>
            <a:prstDash val="solid"/>
          </a:ln>
        </p:spPr>
      </p:sp>
      <p:sp>
        <p:nvSpPr>
          <p:cNvPr id="21" name="Shape 19"/>
          <p:cNvSpPr/>
          <p:nvPr/>
        </p:nvSpPr>
        <p:spPr>
          <a:xfrm>
            <a:off x="6856928" y="4857393"/>
            <a:ext cx="91440" cy="1220629"/>
          </a:xfrm>
          <a:prstGeom prst="roundRect">
            <a:avLst>
              <a:gd name="adj" fmla="val 316074"/>
            </a:avLst>
          </a:prstGeom>
          <a:solidFill>
            <a:srgbClr val="37A7E7"/>
          </a:solidFill>
          <a:ln/>
        </p:spPr>
      </p:sp>
      <p:sp>
        <p:nvSpPr>
          <p:cNvPr id="22" name="Text 20"/>
          <p:cNvSpPr/>
          <p:nvPr/>
        </p:nvSpPr>
        <p:spPr>
          <a:xfrm>
            <a:off x="7163872" y="5072896"/>
            <a:ext cx="6487835" cy="308134"/>
          </a:xfrm>
          <a:prstGeom prst="rect">
            <a:avLst/>
          </a:prstGeom>
          <a:noFill/>
          <a:ln/>
        </p:spPr>
        <p:txBody>
          <a:bodyPr wrap="none" lIns="0" tIns="0" rIns="0" bIns="0" rtlCol="0" anchor="t"/>
          <a:lstStyle/>
          <a:p>
            <a:pPr marL="0" indent="0" algn="l">
              <a:lnSpc>
                <a:spcPts val="2400"/>
              </a:lnSpc>
              <a:buNone/>
            </a:pPr>
            <a:r>
              <a:rPr lang="en-US" sz="1500" b="1" dirty="0">
                <a:solidFill>
                  <a:srgbClr val="E0E4E6"/>
                </a:solidFill>
                <a:latin typeface="Barlow" pitchFamily="34" charset="0"/>
                <a:ea typeface="Barlow" pitchFamily="34" charset="-122"/>
                <a:cs typeface="Barlow" pitchFamily="34" charset="-120"/>
              </a:rPr>
              <a:t>원본:</a:t>
            </a:r>
            <a:r>
              <a:rPr lang="en-US" sz="1500" dirty="0">
                <a:solidFill>
                  <a:srgbClr val="E0E4E6"/>
                </a:solidFill>
                <a:latin typeface="Barlow" pitchFamily="34" charset="0"/>
                <a:ea typeface="Barlow" pitchFamily="34" charset="-122"/>
                <a:cs typeface="Barlow" pitchFamily="34" charset="-120"/>
              </a:rPr>
              <a:t> File /var/log/app-2023-11-15.log created</a:t>
            </a:r>
            <a:endParaRPr lang="en-US" sz="1500" dirty="0"/>
          </a:p>
        </p:txBody>
      </p:sp>
      <p:sp>
        <p:nvSpPr>
          <p:cNvPr id="23" name="Text 21"/>
          <p:cNvSpPr/>
          <p:nvPr/>
        </p:nvSpPr>
        <p:spPr>
          <a:xfrm>
            <a:off x="7163872" y="5554385"/>
            <a:ext cx="6487835" cy="308134"/>
          </a:xfrm>
          <a:prstGeom prst="rect">
            <a:avLst/>
          </a:prstGeom>
          <a:noFill/>
          <a:ln/>
        </p:spPr>
        <p:txBody>
          <a:bodyPr wrap="none" lIns="0" tIns="0" rIns="0" bIns="0" rtlCol="0" anchor="t"/>
          <a:lstStyle/>
          <a:p>
            <a:pPr marL="0" indent="0" algn="l">
              <a:lnSpc>
                <a:spcPts val="2400"/>
              </a:lnSpc>
              <a:buNone/>
            </a:pPr>
            <a:r>
              <a:rPr lang="en-US" sz="1500" b="1" dirty="0">
                <a:solidFill>
                  <a:srgbClr val="E0E4E6"/>
                </a:solidFill>
                <a:latin typeface="Barlow" pitchFamily="34" charset="0"/>
                <a:ea typeface="Barlow" pitchFamily="34" charset="-122"/>
                <a:cs typeface="Barlow" pitchFamily="34" charset="-120"/>
              </a:rPr>
              <a:t>템플릿:</a:t>
            </a:r>
            <a:r>
              <a:rPr lang="en-US" sz="1500" dirty="0">
                <a:solidFill>
                  <a:srgbClr val="E0E4E6"/>
                </a:solidFill>
                <a:latin typeface="Barlow" pitchFamily="34" charset="0"/>
                <a:ea typeface="Barlow" pitchFamily="34" charset="-122"/>
                <a:cs typeface="Barlow" pitchFamily="34" charset="-120"/>
              </a:rPr>
              <a:t> File * created</a:t>
            </a:r>
            <a:endParaRPr lang="en-US" sz="1500" dirty="0"/>
          </a:p>
        </p:txBody>
      </p:sp>
      <p:sp>
        <p:nvSpPr>
          <p:cNvPr id="24" name="Shape 22"/>
          <p:cNvSpPr/>
          <p:nvPr/>
        </p:nvSpPr>
        <p:spPr>
          <a:xfrm>
            <a:off x="6879788" y="6270665"/>
            <a:ext cx="6987421" cy="1220629"/>
          </a:xfrm>
          <a:prstGeom prst="roundRect">
            <a:avLst>
              <a:gd name="adj" fmla="val 8989"/>
            </a:avLst>
          </a:prstGeom>
          <a:solidFill>
            <a:srgbClr val="0A081B">
              <a:alpha val="75000"/>
            </a:srgbClr>
          </a:solidFill>
          <a:ln w="22860">
            <a:solidFill>
              <a:srgbClr val="091231"/>
            </a:solidFill>
            <a:prstDash val="solid"/>
          </a:ln>
        </p:spPr>
      </p:sp>
      <p:sp>
        <p:nvSpPr>
          <p:cNvPr id="25" name="Shape 23"/>
          <p:cNvSpPr/>
          <p:nvPr/>
        </p:nvSpPr>
        <p:spPr>
          <a:xfrm>
            <a:off x="6856928" y="6270665"/>
            <a:ext cx="91440" cy="1220629"/>
          </a:xfrm>
          <a:prstGeom prst="roundRect">
            <a:avLst>
              <a:gd name="adj" fmla="val 316074"/>
            </a:avLst>
          </a:prstGeom>
          <a:solidFill>
            <a:srgbClr val="091231"/>
          </a:solidFill>
          <a:ln/>
        </p:spPr>
      </p:sp>
      <p:sp>
        <p:nvSpPr>
          <p:cNvPr id="26" name="Text 24"/>
          <p:cNvSpPr/>
          <p:nvPr/>
        </p:nvSpPr>
        <p:spPr>
          <a:xfrm>
            <a:off x="7163872" y="6486168"/>
            <a:ext cx="6487835" cy="308134"/>
          </a:xfrm>
          <a:prstGeom prst="rect">
            <a:avLst/>
          </a:prstGeom>
          <a:noFill/>
          <a:ln/>
        </p:spPr>
        <p:txBody>
          <a:bodyPr wrap="none" lIns="0" tIns="0" rIns="0" bIns="0" rtlCol="0" anchor="t"/>
          <a:lstStyle/>
          <a:p>
            <a:pPr marL="0" indent="0" algn="l">
              <a:lnSpc>
                <a:spcPts val="2400"/>
              </a:lnSpc>
              <a:buNone/>
            </a:pPr>
            <a:r>
              <a:rPr lang="en-US" sz="1500" b="1" dirty="0">
                <a:solidFill>
                  <a:srgbClr val="E0E4E6"/>
                </a:solidFill>
                <a:latin typeface="Barlow" pitchFamily="34" charset="0"/>
                <a:ea typeface="Barlow" pitchFamily="34" charset="-122"/>
                <a:cs typeface="Barlow" pitchFamily="34" charset="-120"/>
              </a:rPr>
              <a:t>원본:</a:t>
            </a:r>
            <a:r>
              <a:rPr lang="en-US" sz="1500" dirty="0">
                <a:solidFill>
                  <a:srgbClr val="E0E4E6"/>
                </a:solidFill>
                <a:latin typeface="Barlow" pitchFamily="34" charset="0"/>
                <a:ea typeface="Barlow" pitchFamily="34" charset="-122"/>
                <a:cs typeface="Barlow" pitchFamily="34" charset="-120"/>
              </a:rPr>
              <a:t> Connection to db.server.com:5432 established</a:t>
            </a:r>
            <a:endParaRPr lang="en-US" sz="1500" dirty="0"/>
          </a:p>
        </p:txBody>
      </p:sp>
      <p:sp>
        <p:nvSpPr>
          <p:cNvPr id="27" name="Text 25"/>
          <p:cNvSpPr/>
          <p:nvPr/>
        </p:nvSpPr>
        <p:spPr>
          <a:xfrm>
            <a:off x="7163872" y="6967657"/>
            <a:ext cx="6487835" cy="308134"/>
          </a:xfrm>
          <a:prstGeom prst="rect">
            <a:avLst/>
          </a:prstGeom>
          <a:noFill/>
          <a:ln/>
        </p:spPr>
        <p:txBody>
          <a:bodyPr wrap="none" lIns="0" tIns="0" rIns="0" bIns="0" rtlCol="0" anchor="t"/>
          <a:lstStyle/>
          <a:p>
            <a:pPr marL="0" indent="0" algn="l">
              <a:lnSpc>
                <a:spcPts val="2400"/>
              </a:lnSpc>
              <a:buNone/>
            </a:pPr>
            <a:r>
              <a:rPr lang="en-US" sz="1500" b="1" dirty="0">
                <a:solidFill>
                  <a:srgbClr val="E0E4E6"/>
                </a:solidFill>
                <a:latin typeface="Barlow" pitchFamily="34" charset="0"/>
                <a:ea typeface="Barlow" pitchFamily="34" charset="-122"/>
                <a:cs typeface="Barlow" pitchFamily="34" charset="-120"/>
              </a:rPr>
              <a:t>템플릿:</a:t>
            </a:r>
            <a:r>
              <a:rPr lang="en-US" sz="1500" dirty="0">
                <a:solidFill>
                  <a:srgbClr val="E0E4E6"/>
                </a:solidFill>
                <a:latin typeface="Barlow" pitchFamily="34" charset="0"/>
                <a:ea typeface="Barlow" pitchFamily="34" charset="-122"/>
                <a:cs typeface="Barlow" pitchFamily="34" charset="-120"/>
              </a:rPr>
              <a:t> Connection to * established</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32220" y="920710"/>
            <a:ext cx="6209943" cy="587335"/>
          </a:xfrm>
          <a:prstGeom prst="rect">
            <a:avLst/>
          </a:prstGeom>
          <a:noFill/>
          <a:ln/>
        </p:spPr>
        <p:txBody>
          <a:bodyPr wrap="none" lIns="0" tIns="0" rIns="0" bIns="0" rtlCol="0" anchor="t"/>
          <a:lstStyle/>
          <a:p>
            <a:pPr marL="0" indent="0" algn="l">
              <a:lnSpc>
                <a:spcPts val="4600"/>
              </a:lnSpc>
              <a:buNone/>
            </a:pPr>
            <a:r>
              <a:rPr lang="en-US" sz="3700" b="1" dirty="0">
                <a:solidFill>
                  <a:srgbClr val="F0FCFF"/>
                </a:solidFill>
                <a:latin typeface="Spline Sans Bold" pitchFamily="34" charset="0"/>
                <a:ea typeface="Spline Sans Bold" pitchFamily="34" charset="-122"/>
                <a:cs typeface="Spline Sans Bold" pitchFamily="34" charset="-120"/>
              </a:rPr>
              <a:t>Step 3. 데이터 정제 및 특징 추출</a:t>
            </a:r>
            <a:endParaRPr lang="en-US" sz="3700" dirty="0"/>
          </a:p>
        </p:txBody>
      </p:sp>
      <p:sp>
        <p:nvSpPr>
          <p:cNvPr id="4" name="Text 1"/>
          <p:cNvSpPr/>
          <p:nvPr/>
        </p:nvSpPr>
        <p:spPr>
          <a:xfrm>
            <a:off x="6332220" y="2036683"/>
            <a:ext cx="2349698" cy="293727"/>
          </a:xfrm>
          <a:prstGeom prst="rect">
            <a:avLst/>
          </a:prstGeom>
          <a:noFill/>
          <a:ln/>
        </p:spPr>
        <p:txBody>
          <a:bodyPr wrap="none" lIns="0" tIns="0" rIns="0" bIns="0" rtlCol="0" anchor="t"/>
          <a:lstStyle/>
          <a:p>
            <a:pPr marL="0" indent="0" algn="l">
              <a:lnSpc>
                <a:spcPts val="2300"/>
              </a:lnSpc>
              <a:buNone/>
            </a:pPr>
            <a:r>
              <a:rPr lang="en-US" sz="1850" b="1" dirty="0">
                <a:solidFill>
                  <a:srgbClr val="F0FCFF"/>
                </a:solidFill>
                <a:latin typeface="Spline Sans Bold" pitchFamily="34" charset="0"/>
                <a:ea typeface="Spline Sans Bold" pitchFamily="34" charset="-122"/>
                <a:cs typeface="Spline Sans Bold" pitchFamily="34" charset="-120"/>
              </a:rPr>
              <a:t>데이터 정제 작업</a:t>
            </a:r>
            <a:endParaRPr lang="en-US" sz="1850" dirty="0"/>
          </a:p>
        </p:txBody>
      </p:sp>
      <p:sp>
        <p:nvSpPr>
          <p:cNvPr id="5" name="Text 2"/>
          <p:cNvSpPr/>
          <p:nvPr/>
        </p:nvSpPr>
        <p:spPr>
          <a:xfrm>
            <a:off x="6332220" y="2541865"/>
            <a:ext cx="3468172" cy="1014770"/>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시간순 정렬:</a:t>
            </a:r>
            <a:r>
              <a:rPr lang="en-US" sz="1650" dirty="0">
                <a:solidFill>
                  <a:srgbClr val="E0E4E6"/>
                </a:solidFill>
                <a:latin typeface="Barlow" pitchFamily="34" charset="0"/>
                <a:ea typeface="Barlow" pitchFamily="34" charset="-122"/>
                <a:cs typeface="Barlow" pitchFamily="34" charset="-120"/>
              </a:rPr>
              <a:t> 타임스탬프를 기준으로 모든 로그를 시간순으로 정렬하여 시퀀스의 무결성 확보</a:t>
            </a:r>
            <a:endParaRPr lang="en-US" sz="1650" dirty="0"/>
          </a:p>
        </p:txBody>
      </p:sp>
      <p:sp>
        <p:nvSpPr>
          <p:cNvPr id="6" name="Text 3"/>
          <p:cNvSpPr/>
          <p:nvPr/>
        </p:nvSpPr>
        <p:spPr>
          <a:xfrm>
            <a:off x="6332220" y="3630573"/>
            <a:ext cx="3468172" cy="6765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중복 제거:</a:t>
            </a:r>
            <a:r>
              <a:rPr lang="en-US" sz="1650" dirty="0">
                <a:solidFill>
                  <a:srgbClr val="E0E4E6"/>
                </a:solidFill>
                <a:latin typeface="Barlow" pitchFamily="34" charset="0"/>
                <a:ea typeface="Barlow" pitchFamily="34" charset="-122"/>
                <a:cs typeface="Barlow" pitchFamily="34" charset="-120"/>
              </a:rPr>
              <a:t> 완전히 동일한 로그 엔트리 제거 (timestamp 포함)</a:t>
            </a:r>
            <a:endParaRPr lang="en-US" sz="1650" dirty="0"/>
          </a:p>
        </p:txBody>
      </p:sp>
      <p:sp>
        <p:nvSpPr>
          <p:cNvPr id="7" name="Text 4"/>
          <p:cNvSpPr/>
          <p:nvPr/>
        </p:nvSpPr>
        <p:spPr>
          <a:xfrm>
            <a:off x="6332220" y="4381024"/>
            <a:ext cx="3468172" cy="6765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결측치 처리:</a:t>
            </a:r>
            <a:r>
              <a:rPr lang="en-US" sz="1650" dirty="0">
                <a:solidFill>
                  <a:srgbClr val="E0E4E6"/>
                </a:solidFill>
                <a:latin typeface="Barlow" pitchFamily="34" charset="0"/>
                <a:ea typeface="Barlow" pitchFamily="34" charset="-122"/>
                <a:cs typeface="Barlow" pitchFamily="34" charset="-120"/>
              </a:rPr>
              <a:t> 파싱 실패 또는 불완전한 로그 라인 처리 전략 수립</a:t>
            </a:r>
            <a:endParaRPr lang="en-US" sz="1650" dirty="0"/>
          </a:p>
        </p:txBody>
      </p:sp>
      <p:sp>
        <p:nvSpPr>
          <p:cNvPr id="8" name="Text 5"/>
          <p:cNvSpPr/>
          <p:nvPr/>
        </p:nvSpPr>
        <p:spPr>
          <a:xfrm>
            <a:off x="6332220" y="5131475"/>
            <a:ext cx="3468172" cy="6765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이상치 필터링:</a:t>
            </a:r>
            <a:r>
              <a:rPr lang="en-US" sz="1650" dirty="0">
                <a:solidFill>
                  <a:srgbClr val="E0E4E6"/>
                </a:solidFill>
                <a:latin typeface="Barlow" pitchFamily="34" charset="0"/>
                <a:ea typeface="Barlow" pitchFamily="34" charset="-122"/>
                <a:cs typeface="Barlow" pitchFamily="34" charset="-120"/>
              </a:rPr>
              <a:t> 비정상적으로 긴 메시지나 깨진 인코딩 데이터 제거</a:t>
            </a:r>
            <a:endParaRPr lang="en-US" sz="1650" dirty="0"/>
          </a:p>
        </p:txBody>
      </p:sp>
      <p:sp>
        <p:nvSpPr>
          <p:cNvPr id="9" name="Text 6"/>
          <p:cNvSpPr/>
          <p:nvPr/>
        </p:nvSpPr>
        <p:spPr>
          <a:xfrm>
            <a:off x="10324028" y="2036683"/>
            <a:ext cx="2349698" cy="293727"/>
          </a:xfrm>
          <a:prstGeom prst="rect">
            <a:avLst/>
          </a:prstGeom>
          <a:noFill/>
          <a:ln/>
        </p:spPr>
        <p:txBody>
          <a:bodyPr wrap="none" lIns="0" tIns="0" rIns="0" bIns="0" rtlCol="0" anchor="t"/>
          <a:lstStyle/>
          <a:p>
            <a:pPr marL="0" indent="0" algn="l">
              <a:lnSpc>
                <a:spcPts val="2300"/>
              </a:lnSpc>
              <a:buNone/>
            </a:pPr>
            <a:r>
              <a:rPr lang="en-US" sz="1850" b="1" dirty="0">
                <a:solidFill>
                  <a:srgbClr val="F0FCFF"/>
                </a:solidFill>
                <a:latin typeface="Spline Sans Bold" pitchFamily="34" charset="0"/>
                <a:ea typeface="Spline Sans Bold" pitchFamily="34" charset="-122"/>
                <a:cs typeface="Spline Sans Bold" pitchFamily="34" charset="-120"/>
              </a:rPr>
              <a:t>파생 변수 생성</a:t>
            </a:r>
            <a:endParaRPr lang="en-US" sz="1850" dirty="0"/>
          </a:p>
        </p:txBody>
      </p:sp>
      <p:sp>
        <p:nvSpPr>
          <p:cNvPr id="10" name="Text 7"/>
          <p:cNvSpPr/>
          <p:nvPr/>
        </p:nvSpPr>
        <p:spPr>
          <a:xfrm>
            <a:off x="10324028" y="2541865"/>
            <a:ext cx="3468172" cy="1353026"/>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로그 레벨 인코딩:</a:t>
            </a:r>
            <a:r>
              <a:rPr lang="en-US" sz="1650" dirty="0">
                <a:solidFill>
                  <a:srgbClr val="E0E4E6"/>
                </a:solidFill>
                <a:latin typeface="Barlow" pitchFamily="34" charset="0"/>
                <a:ea typeface="Barlow" pitchFamily="34" charset="-122"/>
                <a:cs typeface="Barlow" pitchFamily="34" charset="-120"/>
              </a:rPr>
              <a:t> One-hot Encoding을 통해 TRACE, DEBUG, INFO, WARN, ERROR를 이진 벡터로 변환</a:t>
            </a:r>
            <a:endParaRPr lang="en-US" sz="1650" dirty="0"/>
          </a:p>
        </p:txBody>
      </p:sp>
      <p:sp>
        <p:nvSpPr>
          <p:cNvPr id="11" name="Text 8"/>
          <p:cNvSpPr/>
          <p:nvPr/>
        </p:nvSpPr>
        <p:spPr>
          <a:xfrm>
            <a:off x="10324028" y="3968829"/>
            <a:ext cx="3468172" cy="6765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메시지 길이:</a:t>
            </a:r>
            <a:r>
              <a:rPr lang="en-US" sz="1650" dirty="0">
                <a:solidFill>
                  <a:srgbClr val="E0E4E6"/>
                </a:solidFill>
                <a:latin typeface="Barlow" pitchFamily="34" charset="0"/>
                <a:ea typeface="Barlow" pitchFamily="34" charset="-122"/>
                <a:cs typeface="Barlow" pitchFamily="34" charset="-120"/>
              </a:rPr>
              <a:t> 로그 메시지의 문자 수 계산 (이상 로그는 길이가 다른 경향)</a:t>
            </a:r>
            <a:endParaRPr lang="en-US" sz="1650" dirty="0"/>
          </a:p>
        </p:txBody>
      </p:sp>
      <p:sp>
        <p:nvSpPr>
          <p:cNvPr id="12" name="Text 9"/>
          <p:cNvSpPr/>
          <p:nvPr/>
        </p:nvSpPr>
        <p:spPr>
          <a:xfrm>
            <a:off x="10324028" y="4719280"/>
            <a:ext cx="3468172" cy="1014770"/>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에러 키워드:</a:t>
            </a:r>
            <a:r>
              <a:rPr lang="en-US" sz="1650" dirty="0">
                <a:solidFill>
                  <a:srgbClr val="E0E4E6"/>
                </a:solidFill>
                <a:latin typeface="Barlow" pitchFamily="34" charset="0"/>
                <a:ea typeface="Barlow" pitchFamily="34" charset="-122"/>
                <a:cs typeface="Barlow" pitchFamily="34" charset="-120"/>
              </a:rPr>
              <a:t> Exception, Error, Timeout, Failed 등 에러 관련 키워드 포함 여부 (Binary)</a:t>
            </a:r>
            <a:endParaRPr lang="en-US" sz="1650" dirty="0"/>
          </a:p>
        </p:txBody>
      </p:sp>
      <p:sp>
        <p:nvSpPr>
          <p:cNvPr id="13" name="Text 10"/>
          <p:cNvSpPr/>
          <p:nvPr/>
        </p:nvSpPr>
        <p:spPr>
          <a:xfrm>
            <a:off x="10324028" y="5807988"/>
            <a:ext cx="3468172" cy="6765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PID/Thread 해시:</a:t>
            </a:r>
            <a:r>
              <a:rPr lang="en-US" sz="1650" dirty="0">
                <a:solidFill>
                  <a:srgbClr val="E0E4E6"/>
                </a:solidFill>
                <a:latin typeface="Barlow" pitchFamily="34" charset="0"/>
                <a:ea typeface="Barlow" pitchFamily="34" charset="-122"/>
                <a:cs typeface="Barlow" pitchFamily="34" charset="-120"/>
              </a:rPr>
              <a:t> 프로세스 및 스레드 정보를 정규화된 해시값으로 변환</a:t>
            </a:r>
            <a:endParaRPr lang="en-US" sz="1650" dirty="0"/>
          </a:p>
        </p:txBody>
      </p:sp>
      <p:sp>
        <p:nvSpPr>
          <p:cNvPr id="14" name="Text 11"/>
          <p:cNvSpPr/>
          <p:nvPr/>
        </p:nvSpPr>
        <p:spPr>
          <a:xfrm>
            <a:off x="10324028" y="6558439"/>
            <a:ext cx="3468172" cy="6765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E0E4E6"/>
                </a:solidFill>
                <a:latin typeface="Barlow" pitchFamily="34" charset="0"/>
                <a:ea typeface="Barlow" pitchFamily="34" charset="-122"/>
                <a:cs typeface="Barlow" pitchFamily="34" charset="-120"/>
              </a:rPr>
              <a:t>시간 간격:</a:t>
            </a:r>
            <a:r>
              <a:rPr lang="en-US" sz="1650" dirty="0">
                <a:solidFill>
                  <a:srgbClr val="E0E4E6"/>
                </a:solidFill>
                <a:latin typeface="Barlow" pitchFamily="34" charset="0"/>
                <a:ea typeface="Barlow" pitchFamily="34" charset="-122"/>
                <a:cs typeface="Barlow" pitchFamily="34" charset="-120"/>
              </a:rPr>
              <a:t> 이전 로그와의 시간 차이 계산 (ms 단위)</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648295"/>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Step 4. 시퀀스 생성</a:t>
            </a:r>
            <a:endParaRPr lang="en-US" sz="3850" dirty="0"/>
          </a:p>
        </p:txBody>
      </p:sp>
      <p:sp>
        <p:nvSpPr>
          <p:cNvPr id="3" name="Text 1"/>
          <p:cNvSpPr/>
          <p:nvPr/>
        </p:nvSpPr>
        <p:spPr>
          <a:xfrm>
            <a:off x="881063" y="1810941"/>
            <a:ext cx="5431869" cy="367070"/>
          </a:xfrm>
          <a:prstGeom prst="rect">
            <a:avLst/>
          </a:prstGeom>
          <a:noFill/>
          <a:ln/>
        </p:spPr>
        <p:txBody>
          <a:bodyPr wrap="none" lIns="0" tIns="0" rIns="0" bIns="0" rtlCol="0" anchor="t"/>
          <a:lstStyle/>
          <a:p>
            <a:pPr marL="0" indent="0" algn="l">
              <a:lnSpc>
                <a:spcPts val="2850"/>
              </a:lnSpc>
              <a:buNone/>
            </a:pPr>
            <a:r>
              <a:rPr lang="en-US" sz="2300" b="1" dirty="0">
                <a:solidFill>
                  <a:srgbClr val="F0FCFF"/>
                </a:solidFill>
                <a:latin typeface="Spline Sans Bold" pitchFamily="34" charset="0"/>
                <a:ea typeface="Spline Sans Bold" pitchFamily="34" charset="-122"/>
                <a:cs typeface="Spline Sans Bold" pitchFamily="34" charset="-120"/>
              </a:rPr>
              <a:t>슬라이딩 윈도우 기법을 통한 시간적 맥락 구성</a:t>
            </a:r>
            <a:endParaRPr lang="en-US" sz="2300" dirty="0"/>
          </a:p>
        </p:txBody>
      </p:sp>
      <p:sp>
        <p:nvSpPr>
          <p:cNvPr id="4" name="Text 2"/>
          <p:cNvSpPr/>
          <p:nvPr/>
        </p:nvSpPr>
        <p:spPr>
          <a:xfrm>
            <a:off x="881063" y="2398276"/>
            <a:ext cx="6835616"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로그는 독립적인 이벤트가 아니라 시간의 흐름에 따라 발생하는 연속된 사건입니다. 시스템의 상태 변화와 장애 패턴을 이해하기 위해서는 개별 로그가 아닌 로그의 </a:t>
            </a:r>
            <a:r>
              <a:rPr lang="en-US" sz="1700" b="1" dirty="0">
                <a:solidFill>
                  <a:srgbClr val="E0E4E6"/>
                </a:solidFill>
                <a:latin typeface="Barlow" pitchFamily="34" charset="0"/>
                <a:ea typeface="Barlow" pitchFamily="34" charset="-122"/>
                <a:cs typeface="Barlow" pitchFamily="34" charset="-120"/>
              </a:rPr>
              <a:t>시퀀스(연속성)</a:t>
            </a:r>
            <a:r>
              <a:rPr lang="en-US" sz="1700" dirty="0">
                <a:solidFill>
                  <a:srgbClr val="E0E4E6"/>
                </a:solidFill>
                <a:latin typeface="Barlow" pitchFamily="34" charset="0"/>
                <a:ea typeface="Barlow" pitchFamily="34" charset="-122"/>
                <a:cs typeface="Barlow" pitchFamily="34" charset="-120"/>
              </a:rPr>
              <a:t>를 분석해야 합니다.</a:t>
            </a:r>
            <a:endParaRPr lang="en-US" sz="1700" dirty="0"/>
          </a:p>
        </p:txBody>
      </p:sp>
      <p:sp>
        <p:nvSpPr>
          <p:cNvPr id="5" name="Text 3"/>
          <p:cNvSpPr/>
          <p:nvPr/>
        </p:nvSpPr>
        <p:spPr>
          <a:xfrm>
            <a:off x="881063" y="3653790"/>
            <a:ext cx="6835616" cy="704850"/>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슬라이딩 윈도우 (Sliding Window) 기법</a:t>
            </a:r>
            <a:r>
              <a:rPr lang="en-US" sz="1700" dirty="0">
                <a:solidFill>
                  <a:srgbClr val="E0E4E6"/>
                </a:solidFill>
                <a:latin typeface="Barlow" pitchFamily="34" charset="0"/>
                <a:ea typeface="Barlow" pitchFamily="34" charset="-122"/>
                <a:cs typeface="Barlow" pitchFamily="34" charset="-120"/>
              </a:rPr>
              <a:t>을 적용하여 고정된 크기의 윈도우를 한 칸씩 이동시키며 시퀀스 샘플을 생성합니다.</a:t>
            </a:r>
            <a:endParaRPr lang="en-US" sz="1700" dirty="0"/>
          </a:p>
        </p:txBody>
      </p:sp>
      <p:sp>
        <p:nvSpPr>
          <p:cNvPr id="6" name="Text 4"/>
          <p:cNvSpPr/>
          <p:nvPr/>
        </p:nvSpPr>
        <p:spPr>
          <a:xfrm>
            <a:off x="881063" y="4556879"/>
            <a:ext cx="6835616"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윈도우 크기 설정:</a:t>
            </a:r>
            <a:r>
              <a:rPr lang="en-US" sz="1700" dirty="0">
                <a:solidFill>
                  <a:srgbClr val="E0E4E6"/>
                </a:solidFill>
                <a:latin typeface="Barlow" pitchFamily="34" charset="0"/>
                <a:ea typeface="Barlow" pitchFamily="34" charset="-122"/>
                <a:cs typeface="Barlow" pitchFamily="34" charset="-120"/>
              </a:rPr>
              <a:t> Window Size = 15</a:t>
            </a:r>
            <a:endParaRPr lang="en-US" sz="1700" dirty="0"/>
          </a:p>
        </p:txBody>
      </p:sp>
      <p:sp>
        <p:nvSpPr>
          <p:cNvPr id="7" name="Text 5"/>
          <p:cNvSpPr/>
          <p:nvPr/>
        </p:nvSpPr>
        <p:spPr>
          <a:xfrm>
            <a:off x="881063" y="5107543"/>
            <a:ext cx="6835616"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즉, 과거 15개의 연속된 로그를 하나의 시퀀스로 묶어 모델이 패턴과 맥락을 학습할 수 있도록 합니다. 이를 통해 "정상적인 로그 흐름"이 무엇인지 학습하고, 이상 패턴을 탐지할 수 있습니다.</a:t>
            </a:r>
            <a:endParaRPr lang="en-US" sz="1700" dirty="0"/>
          </a:p>
        </p:txBody>
      </p:sp>
      <p:pic>
        <p:nvPicPr>
          <p:cNvPr id="8" name="Image 0" descr="preencoded.png"/>
          <p:cNvPicPr>
            <a:picLocks noChangeAspect="1"/>
          </p:cNvPicPr>
          <p:nvPr/>
        </p:nvPicPr>
        <p:blipFill>
          <a:blip r:embed="rId3"/>
          <a:stretch>
            <a:fillRect/>
          </a:stretch>
        </p:blipFill>
        <p:spPr>
          <a:xfrm>
            <a:off x="8261747" y="1838444"/>
            <a:ext cx="5495092" cy="54950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3877</Words>
  <Application>Microsoft Office PowerPoint</Application>
  <PresentationFormat>사용자 지정</PresentationFormat>
  <Paragraphs>551</Paragraphs>
  <Slides>27</Slides>
  <Notes>27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27</vt:i4>
      </vt:variant>
    </vt:vector>
  </HeadingPairs>
  <TitlesOfParts>
    <vt:vector size="35" baseType="lpstr">
      <vt:lpstr>Arial</vt:lpstr>
      <vt:lpstr>Spline Sans Light</vt:lpstr>
      <vt:lpstr>Calibri</vt:lpstr>
      <vt:lpstr>Consolas</vt:lpstr>
      <vt:lpstr>Spline Sans Bold</vt:lpstr>
      <vt:lpstr>Barlow</vt:lpstr>
      <vt:lpstr>맑은 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subject/>
  <dc:creator/>
  <cp:lastModifiedBy>김완수</cp:lastModifiedBy>
  <cp:revision>2</cp:revision>
  <dcterms:created xsi:type="dcterms:W3CDTF">2025-12-09T05:26:47Z</dcterms:created>
  <dcterms:modified xsi:type="dcterms:W3CDTF">2025-12-09T05:32:20Z</dcterms:modified>
</cp:coreProperties>
</file>